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handoutMasterIdLst>
    <p:handoutMasterId r:id="rId23"/>
  </p:handoutMasterIdLst>
  <p:sldIdLst>
    <p:sldId id="277"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9144000" cy="6858000" type="screen4x3"/>
  <p:notesSz cx="6985000" cy="92837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33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576"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4185"/>
          </a:xfrm>
          <a:prstGeom prst="rect">
            <a:avLst/>
          </a:prstGeom>
        </p:spPr>
        <p:txBody>
          <a:bodyPr vert="horz" lIns="92958" tIns="46479" rIns="92958" bIns="46479" rtlCol="0"/>
          <a:lstStyle>
            <a:lvl1pPr algn="l">
              <a:defRPr sz="1200"/>
            </a:lvl1pPr>
          </a:lstStyle>
          <a:p>
            <a:endParaRPr lang="en-US"/>
          </a:p>
        </p:txBody>
      </p:sp>
      <p:sp>
        <p:nvSpPr>
          <p:cNvPr id="3" name="Date Placeholder 2"/>
          <p:cNvSpPr>
            <a:spLocks noGrp="1"/>
          </p:cNvSpPr>
          <p:nvPr>
            <p:ph type="dt" sz="quarter" idx="1"/>
          </p:nvPr>
        </p:nvSpPr>
        <p:spPr>
          <a:xfrm>
            <a:off x="3956550" y="0"/>
            <a:ext cx="3026833" cy="464185"/>
          </a:xfrm>
          <a:prstGeom prst="rect">
            <a:avLst/>
          </a:prstGeom>
        </p:spPr>
        <p:txBody>
          <a:bodyPr vert="horz" lIns="92958" tIns="46479" rIns="92958" bIns="46479" rtlCol="0"/>
          <a:lstStyle>
            <a:lvl1pPr algn="r">
              <a:defRPr sz="1200"/>
            </a:lvl1pPr>
          </a:lstStyle>
          <a:p>
            <a:fld id="{E7856B84-671D-46E3-8CF3-5A171EF84923}" type="datetimeFigureOut">
              <a:rPr lang="en-US" smtClean="0"/>
              <a:pPr/>
              <a:t>9/28/2015</a:t>
            </a:fld>
            <a:endParaRPr lang="en-US"/>
          </a:p>
        </p:txBody>
      </p:sp>
      <p:sp>
        <p:nvSpPr>
          <p:cNvPr id="4" name="Footer Placeholder 3"/>
          <p:cNvSpPr>
            <a:spLocks noGrp="1"/>
          </p:cNvSpPr>
          <p:nvPr>
            <p:ph type="ftr" sz="quarter" idx="2"/>
          </p:nvPr>
        </p:nvSpPr>
        <p:spPr>
          <a:xfrm>
            <a:off x="0" y="8817904"/>
            <a:ext cx="3026833" cy="464185"/>
          </a:xfrm>
          <a:prstGeom prst="rect">
            <a:avLst/>
          </a:prstGeom>
        </p:spPr>
        <p:txBody>
          <a:bodyPr vert="horz" lIns="92958" tIns="46479" rIns="92958" bIns="46479" rtlCol="0" anchor="b"/>
          <a:lstStyle>
            <a:lvl1pPr algn="l">
              <a:defRPr sz="1200"/>
            </a:lvl1pPr>
          </a:lstStyle>
          <a:p>
            <a:endParaRPr lang="en-US"/>
          </a:p>
        </p:txBody>
      </p:sp>
      <p:sp>
        <p:nvSpPr>
          <p:cNvPr id="5" name="Slide Number Placeholder 4"/>
          <p:cNvSpPr>
            <a:spLocks noGrp="1"/>
          </p:cNvSpPr>
          <p:nvPr>
            <p:ph type="sldNum" sz="quarter" idx="3"/>
          </p:nvPr>
        </p:nvSpPr>
        <p:spPr>
          <a:xfrm>
            <a:off x="3956550" y="8817904"/>
            <a:ext cx="3026833" cy="464185"/>
          </a:xfrm>
          <a:prstGeom prst="rect">
            <a:avLst/>
          </a:prstGeom>
        </p:spPr>
        <p:txBody>
          <a:bodyPr vert="horz" lIns="92958" tIns="46479" rIns="92958" bIns="46479" rtlCol="0" anchor="b"/>
          <a:lstStyle>
            <a:lvl1pPr algn="r">
              <a:defRPr sz="1200"/>
            </a:lvl1pPr>
          </a:lstStyle>
          <a:p>
            <a:fld id="{AA035340-49EB-4570-85BB-DCE62BC3EF12}"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F2E361-9AB2-4B0B-B553-665D325EAAB3}" type="datetimeFigureOut">
              <a:rPr lang="en-US" smtClean="0"/>
              <a:pPr/>
              <a:t>9/28/2015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A8F29C-00ED-4823-87A4-943B85BCEC85}"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F2E361-9AB2-4B0B-B553-665D325EAAB3}" type="datetimeFigureOut">
              <a:rPr lang="en-US" smtClean="0"/>
              <a:pPr/>
              <a:t>9/28/2015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A8F29C-00ED-4823-87A4-943B85BCEC8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F2E361-9AB2-4B0B-B553-665D325EAAB3}" type="datetimeFigureOut">
              <a:rPr lang="en-US" smtClean="0"/>
              <a:pPr/>
              <a:t>9/28/2015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A8F29C-00ED-4823-87A4-943B85BCEC8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F2E361-9AB2-4B0B-B553-665D325EAAB3}" type="datetimeFigureOut">
              <a:rPr lang="en-US" smtClean="0"/>
              <a:pPr/>
              <a:t>9/28/2015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A8F29C-00ED-4823-87A4-943B85BCEC8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F2E361-9AB2-4B0B-B553-665D325EAAB3}" type="datetimeFigureOut">
              <a:rPr lang="en-US" smtClean="0"/>
              <a:pPr/>
              <a:t>9/28/2015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A8F29C-00ED-4823-87A4-943B85BCEC85}"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F2E361-9AB2-4B0B-B553-665D325EAAB3}" type="datetimeFigureOut">
              <a:rPr lang="en-US" smtClean="0"/>
              <a:pPr/>
              <a:t>9/28/2015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A8F29C-00ED-4823-87A4-943B85BCEC8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F2E361-9AB2-4B0B-B553-665D325EAAB3}" type="datetimeFigureOut">
              <a:rPr lang="en-US" smtClean="0"/>
              <a:pPr/>
              <a:t>9/28/2015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CA8F29C-00ED-4823-87A4-943B85BCEC8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F2E361-9AB2-4B0B-B553-665D325EAAB3}" type="datetimeFigureOut">
              <a:rPr lang="en-US" smtClean="0"/>
              <a:pPr/>
              <a:t>9/28/2015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CA8F29C-00ED-4823-87A4-943B85BCEC8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F2E361-9AB2-4B0B-B553-665D325EAAB3}" type="datetimeFigureOut">
              <a:rPr lang="en-US" smtClean="0"/>
              <a:pPr/>
              <a:t>9/28/2015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CA8F29C-00ED-4823-87A4-943B85BCEC8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F2E361-9AB2-4B0B-B553-665D325EAAB3}" type="datetimeFigureOut">
              <a:rPr lang="en-US" smtClean="0"/>
              <a:pPr/>
              <a:t>9/28/2015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A8F29C-00ED-4823-87A4-943B85BCEC8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F2E361-9AB2-4B0B-B553-665D325EAAB3}" type="datetimeFigureOut">
              <a:rPr lang="en-US" smtClean="0"/>
              <a:pPr/>
              <a:t>9/28/2015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A8F29C-00ED-4823-87A4-943B85BCEC8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9933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F2E361-9AB2-4B0B-B553-665D325EAAB3}" type="datetimeFigureOut">
              <a:rPr lang="en-US" smtClean="0"/>
              <a:pPr/>
              <a:t>9/28/2015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A8F29C-00ED-4823-87A4-943B85BCEC8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gif"/></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www.chiddingstone.kent.sch.uk/homework/religion/hindufestivals.htm"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Hinduism </a:t>
            </a:r>
            <a:br>
              <a:rPr lang="en-US" b="1" dirty="0" smtClean="0"/>
            </a:br>
            <a:r>
              <a:rPr lang="en-US" b="1" dirty="0" smtClean="0"/>
              <a:t>(</a:t>
            </a:r>
            <a:r>
              <a:rPr lang="en-US" b="1" i="1" dirty="0" err="1" smtClean="0"/>
              <a:t>Sanātana</a:t>
            </a:r>
            <a:r>
              <a:rPr lang="en-US" b="1" i="1" dirty="0" smtClean="0"/>
              <a:t> Dharma</a:t>
            </a:r>
            <a:r>
              <a:rPr lang="en-US" b="1" dirty="0" smtClean="0"/>
              <a:t>)</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Hinduism is often referred to as </a:t>
            </a:r>
            <a:r>
              <a:rPr lang="en-US" b="1" i="1" dirty="0" err="1" smtClean="0"/>
              <a:t>Sanātana</a:t>
            </a:r>
            <a:r>
              <a:rPr lang="en-US" b="1" i="1" dirty="0" smtClean="0"/>
              <a:t> Dharma</a:t>
            </a:r>
            <a:r>
              <a:rPr lang="en-US" dirty="0" smtClean="0"/>
              <a:t>, a Sanskrit phrase meaning "the eternal law“</a:t>
            </a:r>
          </a:p>
          <a:p>
            <a:r>
              <a:rPr lang="en-US" b="1" dirty="0" smtClean="0"/>
              <a:t>Hinduism is the world's third most popular religion, with around </a:t>
            </a:r>
            <a:r>
              <a:rPr lang="en-US" b="1" dirty="0" smtClean="0"/>
              <a:t>1 billio</a:t>
            </a:r>
            <a:r>
              <a:rPr lang="en-US" b="1" dirty="0" smtClean="0"/>
              <a:t>n</a:t>
            </a:r>
            <a:r>
              <a:rPr lang="en-US" b="1" dirty="0" smtClean="0"/>
              <a:t> </a:t>
            </a:r>
            <a:r>
              <a:rPr lang="en-US" b="1" dirty="0" smtClean="0"/>
              <a:t>followers.</a:t>
            </a:r>
            <a:r>
              <a:rPr lang="en-US" dirty="0" smtClean="0"/>
              <a:t> The religion of Hinduism originated in Northern India, near the river Indus, about 4000 years ago and is the world's oldest existing religion.</a:t>
            </a:r>
          </a:p>
          <a:p>
            <a:r>
              <a:rPr lang="en-US" dirty="0" smtClean="0"/>
              <a:t>Hinduism is practiced by more than 80% of India's population.</a:t>
            </a:r>
          </a:p>
          <a:p>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What is the Hindu way of life?</a:t>
            </a:r>
            <a:br>
              <a:rPr lang="en-US" b="1" dirty="0" smtClean="0"/>
            </a:br>
            <a:endParaRPr lang="en-US" dirty="0"/>
          </a:p>
        </p:txBody>
      </p:sp>
      <p:sp>
        <p:nvSpPr>
          <p:cNvPr id="3" name="Content Placeholder 2"/>
          <p:cNvSpPr>
            <a:spLocks noGrp="1"/>
          </p:cNvSpPr>
          <p:nvPr>
            <p:ph idx="1"/>
          </p:nvPr>
        </p:nvSpPr>
        <p:spPr/>
        <p:txBody>
          <a:bodyPr>
            <a:normAutofit fontScale="70000" lnSpcReduction="20000"/>
          </a:bodyPr>
          <a:lstStyle/>
          <a:p>
            <a:r>
              <a:rPr lang="en-US" b="1" dirty="0" smtClean="0"/>
              <a:t>For </a:t>
            </a:r>
            <a:r>
              <a:rPr lang="en-US" b="1" dirty="0"/>
              <a:t>many Hindus there are four goals in human life </a:t>
            </a:r>
            <a:r>
              <a:rPr lang="en-US" dirty="0"/>
              <a:t>(</a:t>
            </a:r>
            <a:r>
              <a:rPr lang="en-US" dirty="0" err="1"/>
              <a:t>purusharthas</a:t>
            </a:r>
            <a:r>
              <a:rPr lang="en-US" dirty="0"/>
              <a:t>); </a:t>
            </a:r>
          </a:p>
          <a:p>
            <a:r>
              <a:rPr lang="en-US" dirty="0" smtClean="0"/>
              <a:t>1: </a:t>
            </a:r>
            <a:r>
              <a:rPr lang="en-US" b="1" dirty="0" err="1"/>
              <a:t>Moksha</a:t>
            </a:r>
            <a:r>
              <a:rPr lang="en-US" dirty="0"/>
              <a:t> - the release of the soul (Atman) from the cycle of rebirth. </a:t>
            </a:r>
            <a:br>
              <a:rPr lang="en-US" dirty="0"/>
            </a:br>
            <a:r>
              <a:rPr lang="en-US" dirty="0"/>
              <a:t>The individual soul (Atman) unites with Brahman the universal soul. There are different ways to </a:t>
            </a:r>
            <a:r>
              <a:rPr lang="en-US" dirty="0" err="1"/>
              <a:t>Moksha</a:t>
            </a:r>
            <a:r>
              <a:rPr lang="en-US" dirty="0"/>
              <a:t>. spiritual - involves acquiring spiritual knowledge through yoga and meditation. devotion to god </a:t>
            </a:r>
          </a:p>
          <a:p>
            <a:r>
              <a:rPr lang="en-US" dirty="0"/>
              <a:t>working selflessly for the good of society. </a:t>
            </a:r>
          </a:p>
          <a:p>
            <a:r>
              <a:rPr lang="en-US" dirty="0"/>
              <a:t>How a person is reincarnated is determined by karma.</a:t>
            </a:r>
          </a:p>
          <a:p>
            <a:r>
              <a:rPr lang="en-US" dirty="0" smtClean="0"/>
              <a:t>2:</a:t>
            </a:r>
            <a:r>
              <a:rPr lang="en-US" b="1" dirty="0" smtClean="0"/>
              <a:t> </a:t>
            </a:r>
            <a:r>
              <a:rPr lang="en-US" b="1" dirty="0"/>
              <a:t>Dharma</a:t>
            </a:r>
            <a:r>
              <a:rPr lang="en-US" dirty="0"/>
              <a:t> - the code for leading one's life. </a:t>
            </a:r>
            <a:br>
              <a:rPr lang="en-US" dirty="0"/>
            </a:br>
            <a:r>
              <a:rPr lang="en-US" dirty="0"/>
              <a:t>Respect for elders is considered important and many consider marriage as a son's religious duty. </a:t>
            </a:r>
            <a:endParaRPr lang="en-US" dirty="0" smtClean="0"/>
          </a:p>
          <a:p>
            <a:r>
              <a:rPr lang="en-US" dirty="0" smtClean="0"/>
              <a:t>3: </a:t>
            </a:r>
            <a:r>
              <a:rPr lang="en-US" b="1" dirty="0" err="1"/>
              <a:t>Artha</a:t>
            </a:r>
            <a:r>
              <a:rPr lang="en-US" dirty="0"/>
              <a:t> - the pursuit of material gain by lawful means. </a:t>
            </a:r>
          </a:p>
          <a:p>
            <a:r>
              <a:rPr lang="en-US" dirty="0" smtClean="0"/>
              <a:t>4: </a:t>
            </a:r>
            <a:r>
              <a:rPr lang="en-US" b="1" dirty="0"/>
              <a:t>Karma</a:t>
            </a:r>
            <a:r>
              <a:rPr lang="en-US" dirty="0"/>
              <a:t>- through pure acts, knowledge and devotion, you can reincarnate to a higher level. The opposite achieves the contrary result.</a:t>
            </a:r>
          </a:p>
          <a:p>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How do Hindus achieve </a:t>
            </a:r>
            <a:r>
              <a:rPr lang="en-US" b="1" dirty="0" err="1" smtClean="0"/>
              <a:t>Moksha</a:t>
            </a:r>
            <a:r>
              <a:rPr lang="en-US" b="1" dirty="0" smtClean="0"/>
              <a:t>?</a:t>
            </a:r>
            <a:br>
              <a:rPr lang="en-US" b="1" dirty="0" smtClean="0"/>
            </a:b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There </a:t>
            </a:r>
            <a:r>
              <a:rPr lang="en-US" dirty="0"/>
              <a:t>are four different paths to achieve </a:t>
            </a:r>
            <a:r>
              <a:rPr lang="en-US" dirty="0" err="1"/>
              <a:t>Moksha</a:t>
            </a:r>
            <a:r>
              <a:rPr lang="en-US" dirty="0"/>
              <a:t> which a Hindu can take. </a:t>
            </a:r>
          </a:p>
          <a:p>
            <a:r>
              <a:rPr lang="en-US" dirty="0"/>
              <a:t>The Hindu can choose one or all four of the paths they are: </a:t>
            </a:r>
          </a:p>
          <a:p>
            <a:r>
              <a:rPr lang="en-US" dirty="0"/>
              <a:t>1 </a:t>
            </a:r>
            <a:r>
              <a:rPr lang="en-US" b="1" dirty="0"/>
              <a:t>The path of knowledge</a:t>
            </a:r>
            <a:r>
              <a:rPr lang="en-US" dirty="0"/>
              <a:t> - </a:t>
            </a:r>
            <a:r>
              <a:rPr lang="en-US" dirty="0" err="1"/>
              <a:t>Jnana</a:t>
            </a:r>
            <a:r>
              <a:rPr lang="en-US" dirty="0"/>
              <a:t>-Yoga</a:t>
            </a:r>
          </a:p>
          <a:p>
            <a:r>
              <a:rPr lang="en-US" dirty="0"/>
              <a:t>Spiritual knowledge -leading to the knowledge of the relationship between the soul (atman) and God (Brahman) </a:t>
            </a:r>
          </a:p>
          <a:p>
            <a:r>
              <a:rPr lang="en-US" dirty="0"/>
              <a:t>2 </a:t>
            </a:r>
            <a:r>
              <a:rPr lang="en-US" b="1" dirty="0"/>
              <a:t>The path of meditation</a:t>
            </a:r>
            <a:r>
              <a:rPr lang="en-US" dirty="0"/>
              <a:t> - </a:t>
            </a:r>
            <a:r>
              <a:rPr lang="en-US" dirty="0" err="1"/>
              <a:t>Dhyana</a:t>
            </a:r>
            <a:r>
              <a:rPr lang="en-US" dirty="0"/>
              <a:t>-yoga</a:t>
            </a:r>
          </a:p>
          <a:p>
            <a:r>
              <a:rPr lang="en-US" dirty="0"/>
              <a:t>The idea is to concentrate so you can reach the real self within you and become one with Brahman </a:t>
            </a:r>
          </a:p>
          <a:p>
            <a:r>
              <a:rPr lang="en-US" dirty="0"/>
              <a:t>3 </a:t>
            </a:r>
            <a:r>
              <a:rPr lang="en-US" b="1" dirty="0"/>
              <a:t>The Path of Devotion</a:t>
            </a:r>
            <a:r>
              <a:rPr lang="en-US" dirty="0"/>
              <a:t> - </a:t>
            </a:r>
            <a:r>
              <a:rPr lang="en-US" dirty="0" err="1"/>
              <a:t>Bhakti</a:t>
            </a:r>
            <a:r>
              <a:rPr lang="en-US" dirty="0"/>
              <a:t>-yoga</a:t>
            </a:r>
          </a:p>
          <a:p>
            <a:r>
              <a:rPr lang="en-US" dirty="0"/>
              <a:t>Choosing a particular god or goddess and worshipping them throughout your life in actions, words and deeds. </a:t>
            </a:r>
          </a:p>
          <a:p>
            <a:r>
              <a:rPr lang="en-US" dirty="0"/>
              <a:t>4 </a:t>
            </a:r>
            <a:r>
              <a:rPr lang="en-US" b="1" dirty="0"/>
              <a:t>The path of good works</a:t>
            </a:r>
            <a:r>
              <a:rPr lang="en-US" dirty="0"/>
              <a:t> - Karma-yoga</a:t>
            </a:r>
          </a:p>
          <a:p>
            <a:r>
              <a:rPr lang="en-US" dirty="0"/>
              <a:t>This involves doing all your duties correctly throughout your life. </a:t>
            </a:r>
          </a:p>
          <a:p>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Why are there so many Hindu Gods?</a:t>
            </a:r>
            <a:br>
              <a:rPr lang="en-US" b="1" dirty="0" smtClean="0"/>
            </a:br>
            <a:endParaRPr lang="en-US" dirty="0"/>
          </a:p>
        </p:txBody>
      </p:sp>
      <p:sp>
        <p:nvSpPr>
          <p:cNvPr id="3" name="Content Placeholder 2"/>
          <p:cNvSpPr>
            <a:spLocks noGrp="1"/>
          </p:cNvSpPr>
          <p:nvPr>
            <p:ph idx="1"/>
          </p:nvPr>
        </p:nvSpPr>
        <p:spPr/>
        <p:txBody>
          <a:bodyPr>
            <a:normAutofit lnSpcReduction="10000"/>
          </a:bodyPr>
          <a:lstStyle/>
          <a:p>
            <a:r>
              <a:rPr lang="en-US" b="1" dirty="0" smtClean="0"/>
              <a:t>Hindus </a:t>
            </a:r>
            <a:r>
              <a:rPr lang="en-US" b="1" dirty="0"/>
              <a:t>actually only believe in one God, Brahman</a:t>
            </a:r>
            <a:r>
              <a:rPr lang="en-US" dirty="0"/>
              <a:t>, the eternal origin who is the cause and foundation of all existence. The gods of the Hindu faith represent different forms of Brahman. These gods are sent to help people find the universal God (Brahman). </a:t>
            </a:r>
          </a:p>
          <a:p>
            <a:r>
              <a:rPr lang="en-US" dirty="0"/>
              <a:t>Most Hindus have a personal god or </a:t>
            </a:r>
            <a:r>
              <a:rPr lang="en-US" dirty="0" err="1"/>
              <a:t>godess</a:t>
            </a:r>
            <a:r>
              <a:rPr lang="en-US" dirty="0"/>
              <a:t> such as </a:t>
            </a:r>
            <a:r>
              <a:rPr lang="en-US" b="1" dirty="0"/>
              <a:t>Shiva, Krishna or </a:t>
            </a:r>
            <a:r>
              <a:rPr lang="en-US" b="1" dirty="0" err="1"/>
              <a:t>Lakshmi</a:t>
            </a:r>
            <a:r>
              <a:rPr lang="en-US" b="1" dirty="0"/>
              <a:t> </a:t>
            </a:r>
            <a:r>
              <a:rPr lang="en-US" dirty="0"/>
              <a:t>to whom they pray regularly.</a:t>
            </a:r>
          </a:p>
          <a:p>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The three most important Hindu gods (forms of Brahman) are: </a:t>
            </a:r>
            <a:r>
              <a:rPr lang="en-US" dirty="0" smtClean="0"/>
              <a:t/>
            </a:r>
            <a:br>
              <a:rPr lang="en-US" dirty="0" smtClean="0"/>
            </a:br>
            <a:endParaRPr lang="en-US" dirty="0"/>
          </a:p>
        </p:txBody>
      </p:sp>
      <p:sp>
        <p:nvSpPr>
          <p:cNvPr id="3" name="Content Placeholder 2"/>
          <p:cNvSpPr>
            <a:spLocks noGrp="1"/>
          </p:cNvSpPr>
          <p:nvPr>
            <p:ph idx="1"/>
          </p:nvPr>
        </p:nvSpPr>
        <p:spPr>
          <a:xfrm>
            <a:off x="457200" y="1600201"/>
            <a:ext cx="8229600" cy="1828800"/>
          </a:xfrm>
        </p:spPr>
        <p:txBody>
          <a:bodyPr>
            <a:normAutofit fontScale="92500" lnSpcReduction="20000"/>
          </a:bodyPr>
          <a:lstStyle/>
          <a:p>
            <a:pPr>
              <a:buNone/>
            </a:pPr>
            <a:r>
              <a:rPr lang="en-US" b="1" dirty="0" smtClean="0"/>
              <a:t>Brahma</a:t>
            </a:r>
            <a:r>
              <a:rPr lang="en-US" dirty="0" smtClean="0"/>
              <a:t> </a:t>
            </a:r>
            <a:r>
              <a:rPr lang="en-US" dirty="0"/>
              <a:t>- known as the Creator. </a:t>
            </a:r>
            <a:endParaRPr lang="en-US" dirty="0" smtClean="0"/>
          </a:p>
          <a:p>
            <a:pPr>
              <a:buNone/>
            </a:pPr>
            <a:r>
              <a:rPr lang="en-US" b="1" dirty="0" smtClean="0"/>
              <a:t>Vishnu </a:t>
            </a:r>
            <a:r>
              <a:rPr lang="en-US" dirty="0"/>
              <a:t>- Known as the Preserver </a:t>
            </a:r>
            <a:endParaRPr lang="en-US" dirty="0" smtClean="0"/>
          </a:p>
          <a:p>
            <a:pPr>
              <a:buNone/>
            </a:pPr>
            <a:r>
              <a:rPr lang="en-US" b="1" dirty="0" smtClean="0"/>
              <a:t>Shiva</a:t>
            </a:r>
            <a:r>
              <a:rPr lang="en-US" dirty="0" smtClean="0"/>
              <a:t> </a:t>
            </a:r>
            <a:r>
              <a:rPr lang="en-US" dirty="0"/>
              <a:t>(Siva)- known as the Destroyer. </a:t>
            </a:r>
            <a:br>
              <a:rPr lang="en-US" dirty="0"/>
            </a:br>
            <a:endParaRPr lang="en-US" dirty="0"/>
          </a:p>
        </p:txBody>
      </p:sp>
      <p:pic>
        <p:nvPicPr>
          <p:cNvPr id="7176" name="Picture 8" descr="http://www.usefulcharts.com/images/hindu-gods/brahma.jpg"/>
          <p:cNvPicPr>
            <a:picLocks noChangeAspect="1" noChangeArrowheads="1"/>
          </p:cNvPicPr>
          <p:nvPr/>
        </p:nvPicPr>
        <p:blipFill>
          <a:blip r:embed="rId2" cstate="print"/>
          <a:srcRect/>
          <a:stretch>
            <a:fillRect/>
          </a:stretch>
        </p:blipFill>
        <p:spPr bwMode="auto">
          <a:xfrm>
            <a:off x="609600" y="3200400"/>
            <a:ext cx="2058520" cy="2514600"/>
          </a:xfrm>
          <a:prstGeom prst="rect">
            <a:avLst/>
          </a:prstGeom>
          <a:noFill/>
        </p:spPr>
      </p:pic>
      <p:pic>
        <p:nvPicPr>
          <p:cNvPr id="7180" name="Picture 12" descr="http://t0.gstatic.com/images?q=tbn:ANd9GcQ6QCTbD0LKPhSlg8znGYaaWJunltG6TmLtpqR_ilKCUKgGm8KBrdLyOKZvrw"/>
          <p:cNvPicPr>
            <a:picLocks noChangeAspect="1" noChangeArrowheads="1"/>
          </p:cNvPicPr>
          <p:nvPr/>
        </p:nvPicPr>
        <p:blipFill>
          <a:blip r:embed="rId3" cstate="print"/>
          <a:srcRect/>
          <a:stretch>
            <a:fillRect/>
          </a:stretch>
        </p:blipFill>
        <p:spPr bwMode="auto">
          <a:xfrm>
            <a:off x="3352800" y="3124200"/>
            <a:ext cx="1952625" cy="2647951"/>
          </a:xfrm>
          <a:prstGeom prst="rect">
            <a:avLst/>
          </a:prstGeom>
          <a:noFill/>
        </p:spPr>
      </p:pic>
      <p:pic>
        <p:nvPicPr>
          <p:cNvPr id="7182" name="Picture 14" descr="http://files.templeofshiva.webnode.com.br/200000012-df691e062f/shiva.gif"/>
          <p:cNvPicPr>
            <a:picLocks noChangeAspect="1" noChangeArrowheads="1"/>
          </p:cNvPicPr>
          <p:nvPr/>
        </p:nvPicPr>
        <p:blipFill>
          <a:blip r:embed="rId4" cstate="print"/>
          <a:srcRect/>
          <a:stretch>
            <a:fillRect/>
          </a:stretch>
        </p:blipFill>
        <p:spPr bwMode="auto">
          <a:xfrm>
            <a:off x="6324600" y="3124200"/>
            <a:ext cx="1921947" cy="2590800"/>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Other Hindu gods include:</a:t>
            </a:r>
            <a:r>
              <a:rPr lang="en-US" dirty="0" smtClean="0"/>
              <a:t/>
            </a:r>
            <a:br>
              <a:rPr lang="en-US" dirty="0" smtClean="0"/>
            </a:br>
            <a:endParaRPr lang="en-US" dirty="0"/>
          </a:p>
        </p:txBody>
      </p:sp>
      <p:sp>
        <p:nvSpPr>
          <p:cNvPr id="3" name="Content Placeholder 2"/>
          <p:cNvSpPr>
            <a:spLocks noGrp="1"/>
          </p:cNvSpPr>
          <p:nvPr>
            <p:ph idx="1"/>
          </p:nvPr>
        </p:nvSpPr>
        <p:spPr>
          <a:xfrm>
            <a:off x="457200" y="914401"/>
            <a:ext cx="8229600" cy="3429000"/>
          </a:xfrm>
        </p:spPr>
        <p:txBody>
          <a:bodyPr>
            <a:normAutofit fontScale="70000" lnSpcReduction="20000"/>
          </a:bodyPr>
          <a:lstStyle/>
          <a:p>
            <a:r>
              <a:rPr lang="en-US" b="1" dirty="0" err="1" smtClean="0"/>
              <a:t>Saraswathi</a:t>
            </a:r>
            <a:r>
              <a:rPr lang="en-US" dirty="0" smtClean="0"/>
              <a:t> </a:t>
            </a:r>
            <a:r>
              <a:rPr lang="en-US" dirty="0"/>
              <a:t>- Goddess of Wisdom - Wife of Lord Brahma. </a:t>
            </a:r>
            <a:br>
              <a:rPr lang="en-US" dirty="0"/>
            </a:br>
            <a:r>
              <a:rPr lang="en-US" dirty="0" err="1"/>
              <a:t>Saraswathi</a:t>
            </a:r>
            <a:r>
              <a:rPr lang="en-US" dirty="0"/>
              <a:t> is the Hindu goddess of knowledge, music and all the creative arts.</a:t>
            </a:r>
          </a:p>
          <a:p>
            <a:r>
              <a:rPr lang="en-US" b="1" dirty="0" err="1"/>
              <a:t>Lakshmi</a:t>
            </a:r>
            <a:r>
              <a:rPr lang="en-US" dirty="0"/>
              <a:t> - Goddess of Wealth - Wife of Lord Vishnu. </a:t>
            </a:r>
            <a:br>
              <a:rPr lang="en-US" dirty="0"/>
            </a:br>
            <a:r>
              <a:rPr lang="en-US" dirty="0" err="1"/>
              <a:t>Lakshmi</a:t>
            </a:r>
            <a:r>
              <a:rPr lang="en-US" dirty="0"/>
              <a:t> is the goddess of light, beauty, good fortune and wealth. </a:t>
            </a:r>
          </a:p>
          <a:p>
            <a:r>
              <a:rPr lang="en-US" b="1" dirty="0" err="1"/>
              <a:t>Parvati</a:t>
            </a:r>
            <a:r>
              <a:rPr lang="en-US" dirty="0"/>
              <a:t> - regarded as a representation of </a:t>
            </a:r>
            <a:r>
              <a:rPr lang="en-US" i="1" dirty="0" err="1"/>
              <a:t>Shakti</a:t>
            </a:r>
            <a:r>
              <a:rPr lang="en-US" dirty="0"/>
              <a:t>. </a:t>
            </a:r>
            <a:r>
              <a:rPr lang="en-US" dirty="0" err="1"/>
              <a:t>Parvati</a:t>
            </a:r>
            <a:r>
              <a:rPr lang="en-US" dirty="0"/>
              <a:t> is the wife of Lord Shiva and the </a:t>
            </a:r>
            <a:r>
              <a:rPr lang="en-US" dirty="0" err="1"/>
              <a:t>Godess</a:t>
            </a:r>
            <a:r>
              <a:rPr lang="en-US" dirty="0"/>
              <a:t> of household and motherhood.</a:t>
            </a:r>
            <a:br>
              <a:rPr lang="en-US" dirty="0"/>
            </a:br>
            <a:r>
              <a:rPr lang="en-US" dirty="0"/>
              <a:t>(</a:t>
            </a:r>
            <a:r>
              <a:rPr lang="en-US" dirty="0" err="1"/>
              <a:t>Shakti</a:t>
            </a:r>
            <a:r>
              <a:rPr lang="en-US" dirty="0"/>
              <a:t> is by literal definition sacred force, power, or energy. </a:t>
            </a:r>
            <a:r>
              <a:rPr lang="en-US" dirty="0" err="1"/>
              <a:t>Shakti</a:t>
            </a:r>
            <a:r>
              <a:rPr lang="en-US" dirty="0"/>
              <a:t> is the </a:t>
            </a:r>
            <a:r>
              <a:rPr lang="en-US" dirty="0" err="1"/>
              <a:t>personnification</a:t>
            </a:r>
            <a:r>
              <a:rPr lang="en-US" dirty="0"/>
              <a:t> of Brahman as feminine</a:t>
            </a:r>
            <a:r>
              <a:rPr lang="en-US" dirty="0" smtClean="0"/>
              <a:t>)</a:t>
            </a:r>
          </a:p>
          <a:p>
            <a:r>
              <a:rPr lang="en-US" b="1" dirty="0" err="1" smtClean="0"/>
              <a:t>Ganesha</a:t>
            </a:r>
            <a:r>
              <a:rPr lang="en-US" dirty="0" smtClean="0"/>
              <a:t> - Son of Shiva and </a:t>
            </a:r>
            <a:r>
              <a:rPr lang="en-US" dirty="0" err="1" smtClean="0"/>
              <a:t>Parvati</a:t>
            </a:r>
            <a:r>
              <a:rPr lang="en-US" dirty="0" smtClean="0"/>
              <a:t>. </a:t>
            </a:r>
            <a:br>
              <a:rPr lang="en-US" dirty="0" smtClean="0"/>
            </a:br>
            <a:r>
              <a:rPr lang="en-US" dirty="0" smtClean="0"/>
              <a:t>The Hindu god in a human form but with the head of an elephant.</a:t>
            </a:r>
          </a:p>
          <a:p>
            <a:endParaRPr lang="en-US" dirty="0"/>
          </a:p>
        </p:txBody>
      </p:sp>
      <p:pic>
        <p:nvPicPr>
          <p:cNvPr id="6146" name="Picture 2" descr="http://www.stanford.edu/~keyarp/Saraswati.jpg"/>
          <p:cNvPicPr>
            <a:picLocks noChangeAspect="1" noChangeArrowheads="1"/>
          </p:cNvPicPr>
          <p:nvPr/>
        </p:nvPicPr>
        <p:blipFill>
          <a:blip r:embed="rId2" cstate="print"/>
          <a:srcRect/>
          <a:stretch>
            <a:fillRect/>
          </a:stretch>
        </p:blipFill>
        <p:spPr bwMode="auto">
          <a:xfrm>
            <a:off x="228600" y="4191000"/>
            <a:ext cx="1843126" cy="2514600"/>
          </a:xfrm>
          <a:prstGeom prst="rect">
            <a:avLst/>
          </a:prstGeom>
          <a:noFill/>
        </p:spPr>
      </p:pic>
      <p:pic>
        <p:nvPicPr>
          <p:cNvPr id="6148" name="Picture 4" descr="http://devotionalonly.com/wp-content/uploads/2009/09/maha_lakshmi_devi-slokas.jpg"/>
          <p:cNvPicPr>
            <a:picLocks noChangeAspect="1" noChangeArrowheads="1"/>
          </p:cNvPicPr>
          <p:nvPr/>
        </p:nvPicPr>
        <p:blipFill>
          <a:blip r:embed="rId3" cstate="print"/>
          <a:srcRect/>
          <a:stretch>
            <a:fillRect/>
          </a:stretch>
        </p:blipFill>
        <p:spPr bwMode="auto">
          <a:xfrm>
            <a:off x="2438400" y="4191000"/>
            <a:ext cx="1828800" cy="2463951"/>
          </a:xfrm>
          <a:prstGeom prst="rect">
            <a:avLst/>
          </a:prstGeom>
          <a:noFill/>
        </p:spPr>
      </p:pic>
      <p:pic>
        <p:nvPicPr>
          <p:cNvPr id="6150" name="Picture 6" descr="http://oxmedia.oxford.emory.edu/studentwiki/images/7/77/Parvati.jpg"/>
          <p:cNvPicPr>
            <a:picLocks noChangeAspect="1" noChangeArrowheads="1"/>
          </p:cNvPicPr>
          <p:nvPr/>
        </p:nvPicPr>
        <p:blipFill>
          <a:blip r:embed="rId4" cstate="print"/>
          <a:srcRect/>
          <a:stretch>
            <a:fillRect/>
          </a:stretch>
        </p:blipFill>
        <p:spPr bwMode="auto">
          <a:xfrm>
            <a:off x="4724400" y="4191000"/>
            <a:ext cx="1847850" cy="2552279"/>
          </a:xfrm>
          <a:prstGeom prst="rect">
            <a:avLst/>
          </a:prstGeom>
          <a:noFill/>
        </p:spPr>
      </p:pic>
      <p:pic>
        <p:nvPicPr>
          <p:cNvPr id="6152" name="Picture 8" descr="http://kvpops.files.wordpress.com/2010/09/lord-ganesha.jpg"/>
          <p:cNvPicPr>
            <a:picLocks noChangeAspect="1" noChangeArrowheads="1"/>
          </p:cNvPicPr>
          <p:nvPr/>
        </p:nvPicPr>
        <p:blipFill>
          <a:blip r:embed="rId5" cstate="print"/>
          <a:srcRect/>
          <a:stretch>
            <a:fillRect/>
          </a:stretch>
        </p:blipFill>
        <p:spPr bwMode="auto">
          <a:xfrm>
            <a:off x="7010400" y="4191000"/>
            <a:ext cx="1829381" cy="2560353"/>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What is the Hindu place of Worship?</a:t>
            </a:r>
            <a:br>
              <a:rPr lang="en-US" b="1" dirty="0" smtClean="0"/>
            </a:br>
            <a:endParaRPr lang="en-US" dirty="0"/>
          </a:p>
        </p:txBody>
      </p:sp>
      <p:sp>
        <p:nvSpPr>
          <p:cNvPr id="3" name="Content Placeholder 2"/>
          <p:cNvSpPr>
            <a:spLocks noGrp="1"/>
          </p:cNvSpPr>
          <p:nvPr>
            <p:ph idx="1"/>
          </p:nvPr>
        </p:nvSpPr>
        <p:spPr>
          <a:xfrm>
            <a:off x="457200" y="914401"/>
            <a:ext cx="8229600" cy="3962400"/>
          </a:xfrm>
        </p:spPr>
        <p:txBody>
          <a:bodyPr>
            <a:normAutofit fontScale="70000" lnSpcReduction="20000"/>
          </a:bodyPr>
          <a:lstStyle/>
          <a:p>
            <a:r>
              <a:rPr lang="en-US" dirty="0" smtClean="0"/>
              <a:t>Most </a:t>
            </a:r>
            <a:r>
              <a:rPr lang="en-US" dirty="0"/>
              <a:t>Hindus worship (</a:t>
            </a:r>
            <a:r>
              <a:rPr lang="en-US" dirty="0" err="1"/>
              <a:t>puja</a:t>
            </a:r>
            <a:r>
              <a:rPr lang="en-US" dirty="0"/>
              <a:t>) every day at home and have a </a:t>
            </a:r>
            <a:r>
              <a:rPr lang="en-US" b="1" dirty="0"/>
              <a:t>shrine</a:t>
            </a:r>
            <a:r>
              <a:rPr lang="en-US" dirty="0"/>
              <a:t> there. A shrine can be anything from a room, a small altar or simply pictures or statues. Family members often worship together. At the shrine, Hindus make offerings to a </a:t>
            </a:r>
            <a:r>
              <a:rPr lang="en-US" dirty="0" err="1"/>
              <a:t>murti</a:t>
            </a:r>
            <a:r>
              <a:rPr lang="en-US" dirty="0"/>
              <a:t>. A </a:t>
            </a:r>
            <a:r>
              <a:rPr lang="en-US" dirty="0" err="1"/>
              <a:t>murti</a:t>
            </a:r>
            <a:r>
              <a:rPr lang="en-US" dirty="0"/>
              <a:t> is a sacred </a:t>
            </a:r>
            <a:r>
              <a:rPr lang="en-US" dirty="0" err="1"/>
              <a:t>stautue</a:t>
            </a:r>
            <a:r>
              <a:rPr lang="en-US" dirty="0"/>
              <a:t> of God, or a god or goddess. </a:t>
            </a:r>
          </a:p>
          <a:p>
            <a:r>
              <a:rPr lang="en-US" b="1" dirty="0"/>
              <a:t>The Hindu building for communal worship</a:t>
            </a:r>
            <a:r>
              <a:rPr lang="en-US" dirty="0"/>
              <a:t> is called </a:t>
            </a:r>
            <a:r>
              <a:rPr lang="en-US" b="1" dirty="0" err="1"/>
              <a:t>Mandir</a:t>
            </a:r>
            <a:r>
              <a:rPr lang="en-US" b="1" dirty="0"/>
              <a:t> (Hindu Temple)</a:t>
            </a:r>
            <a:r>
              <a:rPr lang="en-US" dirty="0"/>
              <a:t>. The temples are dedicated to different gods and are the focus of religious life. Outside India, people mainly gather at the </a:t>
            </a:r>
            <a:r>
              <a:rPr lang="en-US" dirty="0" err="1"/>
              <a:t>mandir</a:t>
            </a:r>
            <a:r>
              <a:rPr lang="en-US" dirty="0"/>
              <a:t> at the weekend. </a:t>
            </a:r>
          </a:p>
          <a:p>
            <a:r>
              <a:rPr lang="en-US" dirty="0"/>
              <a:t>Worshippers repeat the names of their </a:t>
            </a:r>
            <a:r>
              <a:rPr lang="en-US" dirty="0" smtClean="0"/>
              <a:t>favorite </a:t>
            </a:r>
            <a:r>
              <a:rPr lang="en-US" dirty="0"/>
              <a:t>gods, goddesses, and the mantras. Water, fruit, flowers and incense are offered to the gods.</a:t>
            </a:r>
          </a:p>
          <a:p>
            <a:endParaRPr lang="en-US" dirty="0"/>
          </a:p>
        </p:txBody>
      </p:sp>
      <p:pic>
        <p:nvPicPr>
          <p:cNvPr id="5122" name="Picture 2" descr="http://upload.wikimedia.org/wikipedia/commons/4/42/Mandir.jpg"/>
          <p:cNvPicPr>
            <a:picLocks noChangeAspect="1" noChangeArrowheads="1"/>
          </p:cNvPicPr>
          <p:nvPr/>
        </p:nvPicPr>
        <p:blipFill>
          <a:blip r:embed="rId2" cstate="print"/>
          <a:srcRect/>
          <a:stretch>
            <a:fillRect/>
          </a:stretch>
        </p:blipFill>
        <p:spPr bwMode="auto">
          <a:xfrm>
            <a:off x="6400800" y="4114800"/>
            <a:ext cx="1981200" cy="2600326"/>
          </a:xfrm>
          <a:prstGeom prst="rect">
            <a:avLst/>
          </a:prstGeom>
          <a:noFill/>
        </p:spPr>
      </p:pic>
      <p:pic>
        <p:nvPicPr>
          <p:cNvPr id="5124" name="Picture 4" descr="http://education.asianart.org/sites/asianart.org/files/styles/asianart_resource_detail/public/resource-images/Offerings_Photo.jpg"/>
          <p:cNvPicPr>
            <a:picLocks noChangeAspect="1" noChangeArrowheads="1"/>
          </p:cNvPicPr>
          <p:nvPr/>
        </p:nvPicPr>
        <p:blipFill>
          <a:blip r:embed="rId3" cstate="print"/>
          <a:srcRect/>
          <a:stretch>
            <a:fillRect/>
          </a:stretch>
        </p:blipFill>
        <p:spPr bwMode="auto">
          <a:xfrm>
            <a:off x="2362200" y="4267200"/>
            <a:ext cx="3390900" cy="2396325"/>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What is Hinduism's Holy book?</a:t>
            </a:r>
            <a:br>
              <a:rPr lang="en-US" b="1" dirty="0" smtClean="0"/>
            </a:br>
            <a:endParaRPr lang="en-US" dirty="0"/>
          </a:p>
        </p:txBody>
      </p:sp>
      <p:sp>
        <p:nvSpPr>
          <p:cNvPr id="3" name="Content Placeholder 2"/>
          <p:cNvSpPr>
            <a:spLocks noGrp="1"/>
          </p:cNvSpPr>
          <p:nvPr>
            <p:ph idx="1"/>
          </p:nvPr>
        </p:nvSpPr>
        <p:spPr>
          <a:xfrm>
            <a:off x="457200" y="3124200"/>
            <a:ext cx="8229600" cy="3352800"/>
          </a:xfrm>
        </p:spPr>
        <p:txBody>
          <a:bodyPr>
            <a:normAutofit fontScale="62500" lnSpcReduction="20000"/>
          </a:bodyPr>
          <a:lstStyle/>
          <a:p>
            <a:r>
              <a:rPr lang="en-US" dirty="0" smtClean="0"/>
              <a:t>The </a:t>
            </a:r>
            <a:r>
              <a:rPr lang="en-US" dirty="0"/>
              <a:t>most ancient sacred texts of the Hindu religion are written in </a:t>
            </a:r>
            <a:r>
              <a:rPr lang="en-US" b="1" dirty="0"/>
              <a:t>Sanskrit</a:t>
            </a:r>
            <a:r>
              <a:rPr lang="en-US" dirty="0"/>
              <a:t> and called the </a:t>
            </a:r>
            <a:r>
              <a:rPr lang="en-US" dirty="0">
                <a:hlinkClick r:id=""/>
              </a:rPr>
              <a:t>Vedas.</a:t>
            </a:r>
            <a:r>
              <a:rPr lang="en-US" dirty="0"/>
              <a:t> </a:t>
            </a:r>
          </a:p>
          <a:p>
            <a:r>
              <a:rPr lang="en-US" dirty="0"/>
              <a:t>Hinduism does not just have one sacred book but several scriptures. The Vedas scriptures guide Hindus in their daily life. They also help to preserve the religious dimensions of family and society. Hindus have developed their system of worship and beliefs from the scriptures.</a:t>
            </a:r>
          </a:p>
          <a:p>
            <a:r>
              <a:rPr lang="en-US" b="1" dirty="0"/>
              <a:t>There are two main categories of the Hindu scriptures: </a:t>
            </a:r>
            <a:endParaRPr lang="en-US" dirty="0"/>
          </a:p>
          <a:p>
            <a:r>
              <a:rPr lang="en-US" i="1" dirty="0" err="1"/>
              <a:t>Shruti</a:t>
            </a:r>
            <a:r>
              <a:rPr lang="en-US" dirty="0"/>
              <a:t> ("that which is heard") consists of the four Vedas and Upanishads scriptures. </a:t>
            </a:r>
          </a:p>
          <a:p>
            <a:r>
              <a:rPr lang="en-US" dirty="0" err="1"/>
              <a:t>Smriti</a:t>
            </a:r>
            <a:r>
              <a:rPr lang="en-US" dirty="0"/>
              <a:t> ("that which is remembered") composed of traditional texts, including the </a:t>
            </a:r>
            <a:r>
              <a:rPr lang="en-US" i="1" dirty="0"/>
              <a:t>Dharma </a:t>
            </a:r>
            <a:r>
              <a:rPr lang="en-US" i="1" dirty="0" err="1"/>
              <a:t>Shastras</a:t>
            </a:r>
            <a:r>
              <a:rPr lang="en-US" dirty="0"/>
              <a:t> (legal and ethical texts), the </a:t>
            </a:r>
            <a:r>
              <a:rPr lang="en-US" i="1" dirty="0" err="1"/>
              <a:t>Puranas</a:t>
            </a:r>
            <a:r>
              <a:rPr lang="en-US" dirty="0"/>
              <a:t>, and the folk/historical legends known as the </a:t>
            </a:r>
            <a:r>
              <a:rPr lang="en-US" i="1" dirty="0"/>
              <a:t>Mahabharata</a:t>
            </a:r>
            <a:r>
              <a:rPr lang="en-US" dirty="0"/>
              <a:t> and </a:t>
            </a:r>
            <a:r>
              <a:rPr lang="en-US" i="1" dirty="0"/>
              <a:t>Ramayana</a:t>
            </a:r>
            <a:r>
              <a:rPr lang="en-US" dirty="0"/>
              <a:t>. </a:t>
            </a:r>
          </a:p>
          <a:p>
            <a:endParaRPr lang="en-US" dirty="0"/>
          </a:p>
        </p:txBody>
      </p:sp>
      <p:pic>
        <p:nvPicPr>
          <p:cNvPr id="4098" name="Picture 2" descr="http://www.lawisgreek.com/wp-content/uploads/2010/03/vedas.jpg"/>
          <p:cNvPicPr>
            <a:picLocks noChangeAspect="1" noChangeArrowheads="1"/>
          </p:cNvPicPr>
          <p:nvPr/>
        </p:nvPicPr>
        <p:blipFill>
          <a:blip r:embed="rId2" cstate="print"/>
          <a:srcRect/>
          <a:stretch>
            <a:fillRect/>
          </a:stretch>
        </p:blipFill>
        <p:spPr bwMode="auto">
          <a:xfrm>
            <a:off x="3352800" y="762000"/>
            <a:ext cx="2206716" cy="2286000"/>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011362"/>
          </a:xfrm>
        </p:spPr>
        <p:txBody>
          <a:bodyPr>
            <a:normAutofit fontScale="90000"/>
          </a:bodyPr>
          <a:lstStyle/>
          <a:p>
            <a:r>
              <a:rPr lang="en-US" b="1" dirty="0" smtClean="0"/>
              <a:t>The Hindu Holy Scriptures are mainly comprised of the following works written in the Sanskrit language:</a:t>
            </a:r>
            <a:r>
              <a:rPr lang="en-US" dirty="0" smtClean="0"/>
              <a:t/>
            </a:r>
            <a:br>
              <a:rPr lang="en-US" dirty="0" smtClean="0"/>
            </a:br>
            <a:endParaRPr lang="en-US" dirty="0"/>
          </a:p>
        </p:txBody>
      </p:sp>
      <p:sp>
        <p:nvSpPr>
          <p:cNvPr id="3" name="Content Placeholder 2"/>
          <p:cNvSpPr>
            <a:spLocks noGrp="1"/>
          </p:cNvSpPr>
          <p:nvPr>
            <p:ph idx="1"/>
          </p:nvPr>
        </p:nvSpPr>
        <p:spPr>
          <a:xfrm>
            <a:off x="457200" y="2209800"/>
            <a:ext cx="8229600" cy="4648200"/>
          </a:xfrm>
        </p:spPr>
        <p:txBody>
          <a:bodyPr>
            <a:normAutofit fontScale="62500" lnSpcReduction="20000"/>
          </a:bodyPr>
          <a:lstStyle/>
          <a:p>
            <a:pPr>
              <a:buNone/>
            </a:pPr>
            <a:r>
              <a:rPr lang="en-US" dirty="0" smtClean="0"/>
              <a:t>1</a:t>
            </a:r>
            <a:r>
              <a:rPr lang="en-US" dirty="0"/>
              <a:t>. </a:t>
            </a:r>
            <a:r>
              <a:rPr lang="en-US" b="1" dirty="0"/>
              <a:t>The Vedas</a:t>
            </a:r>
            <a:r>
              <a:rPr lang="en-US" dirty="0"/>
              <a:t> </a:t>
            </a:r>
            <a:r>
              <a:rPr lang="en-US" dirty="0" err="1"/>
              <a:t>Rg</a:t>
            </a:r>
            <a:r>
              <a:rPr lang="en-US" dirty="0"/>
              <a:t>-Veda (</a:t>
            </a:r>
            <a:r>
              <a:rPr lang="en-US" dirty="0" err="1"/>
              <a:t>Rigveda</a:t>
            </a:r>
            <a:r>
              <a:rPr lang="en-US" dirty="0"/>
              <a:t>), </a:t>
            </a:r>
            <a:r>
              <a:rPr lang="en-US" dirty="0" err="1"/>
              <a:t>Yajur</a:t>
            </a:r>
            <a:r>
              <a:rPr lang="en-US" dirty="0"/>
              <a:t>-Veda, </a:t>
            </a:r>
            <a:r>
              <a:rPr lang="en-US" dirty="0" err="1"/>
              <a:t>Sama</a:t>
            </a:r>
            <a:r>
              <a:rPr lang="en-US" dirty="0"/>
              <a:t>-Veda, </a:t>
            </a:r>
            <a:r>
              <a:rPr lang="en-US" dirty="0" err="1"/>
              <a:t>Atharva</a:t>
            </a:r>
            <a:r>
              <a:rPr lang="en-US" dirty="0"/>
              <a:t>-Veda </a:t>
            </a:r>
          </a:p>
          <a:p>
            <a:pPr>
              <a:buNone/>
            </a:pPr>
            <a:r>
              <a:rPr lang="en-US" dirty="0"/>
              <a:t>2. </a:t>
            </a:r>
            <a:r>
              <a:rPr lang="en-US" b="1" dirty="0"/>
              <a:t>The </a:t>
            </a:r>
            <a:r>
              <a:rPr lang="en-US" b="1" dirty="0" err="1"/>
              <a:t>Upanisads</a:t>
            </a:r>
            <a:r>
              <a:rPr lang="en-US" dirty="0"/>
              <a:t> - These consider the nature of the individual soul (Atman) and the universal soul (Brahman.) One of the Upanishads contains the earliest reference to the reincarnation of the soul in different bodies (transmigration) of the soul. </a:t>
            </a:r>
          </a:p>
          <a:p>
            <a:pPr>
              <a:buNone/>
            </a:pPr>
            <a:r>
              <a:rPr lang="en-US" dirty="0"/>
              <a:t>3. </a:t>
            </a:r>
            <a:r>
              <a:rPr lang="en-US" b="1" dirty="0"/>
              <a:t>The </a:t>
            </a:r>
            <a:r>
              <a:rPr lang="en-US" b="1" dirty="0" err="1"/>
              <a:t>Smrutis</a:t>
            </a:r>
            <a:r>
              <a:rPr lang="en-US" dirty="0"/>
              <a:t> - (‘tradition) are the Laws of Manu (250 BC)</a:t>
            </a:r>
          </a:p>
          <a:p>
            <a:pPr>
              <a:buNone/>
            </a:pPr>
            <a:r>
              <a:rPr lang="en-US" dirty="0"/>
              <a:t>4. </a:t>
            </a:r>
            <a:r>
              <a:rPr lang="en-US" b="1" dirty="0"/>
              <a:t>Ramayana</a:t>
            </a:r>
            <a:r>
              <a:rPr lang="en-US" dirty="0"/>
              <a:t> - Contains the story of Rama and his devoted wife </a:t>
            </a:r>
            <a:r>
              <a:rPr lang="en-US" dirty="0" err="1"/>
              <a:t>Sita</a:t>
            </a:r>
            <a:r>
              <a:rPr lang="en-US" dirty="0"/>
              <a:t>. She is kidnapped by the demon king </a:t>
            </a:r>
            <a:r>
              <a:rPr lang="en-US" dirty="0" err="1"/>
              <a:t>Ravana</a:t>
            </a:r>
            <a:r>
              <a:rPr lang="en-US" dirty="0"/>
              <a:t> but is later freed by Rama with the help of the monkey god Hanuman. The poem is about how good will always triumph over evil and Rama and </a:t>
            </a:r>
            <a:r>
              <a:rPr lang="en-US" dirty="0" err="1"/>
              <a:t>Sita</a:t>
            </a:r>
            <a:r>
              <a:rPr lang="en-US" dirty="0"/>
              <a:t> are held up as role models for the perfect husband and wife.</a:t>
            </a:r>
          </a:p>
          <a:p>
            <a:pPr>
              <a:buNone/>
            </a:pPr>
            <a:r>
              <a:rPr lang="en-US" dirty="0"/>
              <a:t>5. </a:t>
            </a:r>
            <a:r>
              <a:rPr lang="en-US" b="1" dirty="0"/>
              <a:t>Mahabharata</a:t>
            </a:r>
            <a:r>
              <a:rPr lang="en-US" dirty="0"/>
              <a:t> - An epic poem telling the story of a war between two branches of a family. The Bhagavad-Gita forms part of this and means "The Song of God." </a:t>
            </a:r>
          </a:p>
          <a:p>
            <a:pPr>
              <a:buNone/>
            </a:pPr>
            <a:r>
              <a:rPr lang="en-US" dirty="0"/>
              <a:t>6. </a:t>
            </a:r>
            <a:r>
              <a:rPr lang="en-US" b="1" dirty="0"/>
              <a:t>The </a:t>
            </a:r>
            <a:r>
              <a:rPr lang="en-US" b="1" dirty="0" err="1"/>
              <a:t>Puranas</a:t>
            </a:r>
            <a:r>
              <a:rPr lang="en-US" dirty="0"/>
              <a:t> - A collection of ancient tales about the different incarnations and the lives of saints.</a:t>
            </a:r>
          </a:p>
          <a:p>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What are the Vedas?</a:t>
            </a:r>
            <a:br>
              <a:rPr lang="en-US" b="1" dirty="0" smtClean="0"/>
            </a:b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The </a:t>
            </a:r>
            <a:r>
              <a:rPr lang="en-US" dirty="0"/>
              <a:t>Vedas are the oldest religious texts in Hinduism. The word Veda means knowledge. It is believed that the Vedas were orally revealed by Brahma to certain sages, who heard them and passed them down in an oral tradition. They were not written down; in fact this was prohibited. Because of this earliest oral tradition continuing even now when the Vedas are available in the written form, the Vedas are still known to be </a:t>
            </a:r>
            <a:r>
              <a:rPr lang="en-US" dirty="0" err="1"/>
              <a:t>Sruti</a:t>
            </a:r>
            <a:r>
              <a:rPr lang="en-US" dirty="0"/>
              <a:t> or </a:t>
            </a:r>
            <a:r>
              <a:rPr lang="en-US" dirty="0" err="1"/>
              <a:t>shruti</a:t>
            </a:r>
            <a:r>
              <a:rPr lang="en-US" dirty="0"/>
              <a:t> - ' that which is heard '.</a:t>
            </a:r>
          </a:p>
          <a:p>
            <a:r>
              <a:rPr lang="en-US" dirty="0"/>
              <a:t>The Vedas are mainly comprised of </a:t>
            </a:r>
            <a:r>
              <a:rPr lang="en-US" dirty="0" err="1"/>
              <a:t>of</a:t>
            </a:r>
            <a:r>
              <a:rPr lang="en-US" dirty="0"/>
              <a:t> hymns or mantras written in the Sanskrit language. They cover various subjects, from nature to everyday life and </a:t>
            </a:r>
            <a:r>
              <a:rPr lang="en-US" dirty="0" err="1"/>
              <a:t>behaviour</a:t>
            </a:r>
            <a:r>
              <a:rPr lang="en-US" dirty="0"/>
              <a:t>, and form the basis of all other religious writings. The books are so special that they are often kept in glass cases.</a:t>
            </a:r>
          </a:p>
          <a:p>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The four Vedas are:</a:t>
            </a:r>
            <a:endParaRPr lang="en-US" dirty="0"/>
          </a:p>
        </p:txBody>
      </p:sp>
      <p:sp>
        <p:nvSpPr>
          <p:cNvPr id="3" name="Content Placeholder 2"/>
          <p:cNvSpPr>
            <a:spLocks noGrp="1"/>
          </p:cNvSpPr>
          <p:nvPr>
            <p:ph idx="1"/>
          </p:nvPr>
        </p:nvSpPr>
        <p:spPr/>
        <p:txBody>
          <a:bodyPr>
            <a:normAutofit fontScale="62500" lnSpcReduction="20000"/>
          </a:bodyPr>
          <a:lstStyle/>
          <a:p>
            <a:r>
              <a:rPr lang="en-US" dirty="0" err="1" smtClean="0"/>
              <a:t>Rg</a:t>
            </a:r>
            <a:r>
              <a:rPr lang="en-US" dirty="0" smtClean="0"/>
              <a:t>-Veda </a:t>
            </a:r>
            <a:r>
              <a:rPr lang="en-US" dirty="0"/>
              <a:t>(</a:t>
            </a:r>
            <a:r>
              <a:rPr lang="en-US" dirty="0" err="1"/>
              <a:t>Rigveda</a:t>
            </a:r>
            <a:r>
              <a:rPr lang="en-US" dirty="0"/>
              <a:t>) - The oldest and holiest Veda. </a:t>
            </a:r>
          </a:p>
          <a:p>
            <a:r>
              <a:rPr lang="en-US" dirty="0" err="1"/>
              <a:t>Yajur</a:t>
            </a:r>
            <a:r>
              <a:rPr lang="en-US" dirty="0"/>
              <a:t>-Veda </a:t>
            </a:r>
          </a:p>
          <a:p>
            <a:r>
              <a:rPr lang="en-US" dirty="0" err="1"/>
              <a:t>Sama</a:t>
            </a:r>
            <a:r>
              <a:rPr lang="en-US" dirty="0"/>
              <a:t>-Veda </a:t>
            </a:r>
          </a:p>
          <a:p>
            <a:r>
              <a:rPr lang="en-US" dirty="0" err="1"/>
              <a:t>Atharva</a:t>
            </a:r>
            <a:r>
              <a:rPr lang="en-US" dirty="0"/>
              <a:t>-Veda </a:t>
            </a:r>
          </a:p>
          <a:p>
            <a:pPr>
              <a:buNone/>
            </a:pPr>
            <a:r>
              <a:rPr lang="en-US" b="1" dirty="0"/>
              <a:t>Each Veda is divided into four sections:</a:t>
            </a:r>
            <a:endParaRPr lang="en-US" dirty="0"/>
          </a:p>
          <a:p>
            <a:r>
              <a:rPr lang="en-US" dirty="0"/>
              <a:t>The </a:t>
            </a:r>
            <a:r>
              <a:rPr lang="en-US" dirty="0" err="1"/>
              <a:t>Samhitas</a:t>
            </a:r>
            <a:r>
              <a:rPr lang="en-US" dirty="0"/>
              <a:t> - The oldest portion - Contains the mantras and hymns The </a:t>
            </a:r>
            <a:r>
              <a:rPr lang="en-US" dirty="0" err="1"/>
              <a:t>Brahmanas</a:t>
            </a:r>
            <a:r>
              <a:rPr lang="en-US" dirty="0"/>
              <a:t> - The ritualistic teachings - They are written in prose and explain the hymns. </a:t>
            </a:r>
            <a:endParaRPr lang="en-US" dirty="0" smtClean="0"/>
          </a:p>
          <a:p>
            <a:r>
              <a:rPr lang="en-US" dirty="0" smtClean="0"/>
              <a:t>The </a:t>
            </a:r>
            <a:r>
              <a:rPr lang="en-US" dirty="0" err="1"/>
              <a:t>Aranyakas</a:t>
            </a:r>
            <a:r>
              <a:rPr lang="en-US" dirty="0"/>
              <a:t> - The meditational section </a:t>
            </a:r>
          </a:p>
          <a:p>
            <a:r>
              <a:rPr lang="en-US" dirty="0"/>
              <a:t>The Upanishads - The mystic and philosophical. They consider the nature of the individual soul (Atman) and the universal soul (Brahman.) One of the Upanishads contains the earliest reference to the reincarnation of the soul in different bodies (transmigration) of the soul. </a:t>
            </a:r>
          </a:p>
          <a:p>
            <a:r>
              <a:rPr lang="en-US" dirty="0"/>
              <a:t>The Vedas are the law. Most beliefs, concepts, and ceremonies are based on information contained in the Vedas.</a:t>
            </a:r>
          </a:p>
          <a:p>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Basic Information on Hinduism</a:t>
            </a:r>
            <a:endParaRPr lang="en-US" b="1" dirty="0"/>
          </a:p>
        </p:txBody>
      </p:sp>
      <p:sp>
        <p:nvSpPr>
          <p:cNvPr id="3" name="Content Placeholder 2"/>
          <p:cNvSpPr>
            <a:spLocks noGrp="1"/>
          </p:cNvSpPr>
          <p:nvPr>
            <p:ph idx="1"/>
          </p:nvPr>
        </p:nvSpPr>
        <p:spPr/>
        <p:txBody>
          <a:bodyPr/>
          <a:lstStyle/>
          <a:p>
            <a:r>
              <a:rPr lang="en-US" b="1" dirty="0"/>
              <a:t>Place of Origin</a:t>
            </a:r>
            <a:r>
              <a:rPr lang="en-US" dirty="0" smtClean="0"/>
              <a:t> </a:t>
            </a:r>
            <a:r>
              <a:rPr lang="en-US" dirty="0"/>
              <a:t>India</a:t>
            </a:r>
            <a:r>
              <a:rPr lang="en-US" dirty="0" smtClean="0"/>
              <a:t> </a:t>
            </a:r>
          </a:p>
          <a:p>
            <a:r>
              <a:rPr lang="en-US" b="1" dirty="0" smtClean="0"/>
              <a:t>Founder</a:t>
            </a:r>
            <a:r>
              <a:rPr lang="en-US" dirty="0" smtClean="0"/>
              <a:t> </a:t>
            </a:r>
            <a:r>
              <a:rPr lang="en-US" dirty="0"/>
              <a:t>Developed out of </a:t>
            </a:r>
            <a:r>
              <a:rPr lang="en-US" dirty="0" err="1"/>
              <a:t>Brahminism</a:t>
            </a:r>
            <a:r>
              <a:rPr lang="en-US" dirty="0" smtClean="0"/>
              <a:t> </a:t>
            </a:r>
          </a:p>
          <a:p>
            <a:r>
              <a:rPr lang="en-US" b="1" dirty="0" smtClean="0"/>
              <a:t>Sacred </a:t>
            </a:r>
            <a:r>
              <a:rPr lang="en-US" b="1" dirty="0"/>
              <a:t>Text</a:t>
            </a:r>
            <a:r>
              <a:rPr lang="en-US" dirty="0" smtClean="0"/>
              <a:t> </a:t>
            </a:r>
            <a:r>
              <a:rPr lang="en-US" dirty="0">
                <a:hlinkClick r:id=""/>
              </a:rPr>
              <a:t>Vedas, Upanishads</a:t>
            </a:r>
            <a:r>
              <a:rPr lang="en-US" dirty="0" smtClean="0"/>
              <a:t> </a:t>
            </a:r>
          </a:p>
          <a:p>
            <a:r>
              <a:rPr lang="en-US" b="1" dirty="0" smtClean="0"/>
              <a:t>Sacred </a:t>
            </a:r>
            <a:r>
              <a:rPr lang="en-US" b="1" dirty="0"/>
              <a:t>Building</a:t>
            </a:r>
            <a:r>
              <a:rPr lang="en-US" dirty="0" smtClean="0"/>
              <a:t> </a:t>
            </a:r>
            <a:r>
              <a:rPr lang="en-US" dirty="0" err="1">
                <a:hlinkClick r:id=""/>
              </a:rPr>
              <a:t>Mandir</a:t>
            </a:r>
            <a:r>
              <a:rPr lang="en-US" dirty="0" smtClean="0"/>
              <a:t> </a:t>
            </a:r>
          </a:p>
          <a:p>
            <a:r>
              <a:rPr lang="en-US" b="1" dirty="0" smtClean="0"/>
              <a:t>Major </a:t>
            </a:r>
            <a:r>
              <a:rPr lang="en-US" b="1" dirty="0"/>
              <a:t>Festivals</a:t>
            </a:r>
            <a:r>
              <a:rPr lang="en-US" dirty="0" smtClean="0"/>
              <a:t> </a:t>
            </a:r>
            <a:r>
              <a:rPr lang="en-US" dirty="0" err="1" smtClean="0">
                <a:hlinkClick r:id="rId2"/>
              </a:rPr>
              <a:t>Diwali</a:t>
            </a:r>
            <a:r>
              <a:rPr lang="en-US" dirty="0" smtClean="0"/>
              <a:t> </a:t>
            </a:r>
          </a:p>
          <a:p>
            <a:r>
              <a:rPr lang="en-US" b="1" dirty="0" smtClean="0"/>
              <a:t>Holy </a:t>
            </a:r>
            <a:r>
              <a:rPr lang="en-US" b="1" dirty="0"/>
              <a:t>Place</a:t>
            </a:r>
            <a:r>
              <a:rPr lang="en-US" dirty="0" smtClean="0"/>
              <a:t> </a:t>
            </a:r>
            <a:r>
              <a:rPr lang="en-US" dirty="0"/>
              <a:t>River Ganges is one of many holy places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What are the practices of Hindus?</a:t>
            </a:r>
            <a:br>
              <a:rPr lang="en-US" b="1" dirty="0" smtClean="0"/>
            </a:br>
            <a:endParaRPr lang="en-US" dirty="0"/>
          </a:p>
        </p:txBody>
      </p:sp>
      <p:sp>
        <p:nvSpPr>
          <p:cNvPr id="3" name="Content Placeholder 2"/>
          <p:cNvSpPr>
            <a:spLocks noGrp="1"/>
          </p:cNvSpPr>
          <p:nvPr>
            <p:ph idx="1"/>
          </p:nvPr>
        </p:nvSpPr>
        <p:spPr>
          <a:xfrm>
            <a:off x="457200" y="1066800"/>
            <a:ext cx="8229600" cy="5059363"/>
          </a:xfrm>
        </p:spPr>
        <p:txBody>
          <a:bodyPr>
            <a:normAutofit fontScale="55000" lnSpcReduction="20000"/>
          </a:bodyPr>
          <a:lstStyle/>
          <a:p>
            <a:r>
              <a:rPr lang="en-US" sz="3800" dirty="0" smtClean="0"/>
              <a:t>The </a:t>
            </a:r>
            <a:r>
              <a:rPr lang="en-US" sz="3800" dirty="0"/>
              <a:t>practice of Hinduism consists of rites and ceremonies centering on birth, marriage, and death</a:t>
            </a:r>
            <a:r>
              <a:rPr lang="en-US" sz="3800" dirty="0" smtClean="0"/>
              <a:t>.</a:t>
            </a:r>
          </a:p>
          <a:p>
            <a:pPr>
              <a:buNone/>
            </a:pPr>
            <a:endParaRPr lang="en-US" sz="3800" dirty="0"/>
          </a:p>
          <a:p>
            <a:pPr>
              <a:buNone/>
            </a:pPr>
            <a:r>
              <a:rPr lang="en-US" sz="3800" dirty="0"/>
              <a:t>There are three basic practices: </a:t>
            </a:r>
          </a:p>
          <a:p>
            <a:pPr>
              <a:buNone/>
            </a:pPr>
            <a:r>
              <a:rPr lang="en-US" sz="3800" dirty="0"/>
              <a:t>1 </a:t>
            </a:r>
            <a:r>
              <a:rPr lang="en-US" sz="3800" b="1" dirty="0"/>
              <a:t>Worship</a:t>
            </a:r>
            <a:r>
              <a:rPr lang="en-US" sz="3800" dirty="0"/>
              <a:t> (called </a:t>
            </a:r>
            <a:r>
              <a:rPr lang="en-US" sz="3800" dirty="0" err="1" smtClean="0"/>
              <a:t>Puja</a:t>
            </a:r>
            <a:r>
              <a:rPr lang="en-US" sz="3800" dirty="0" smtClean="0"/>
              <a:t>)-This </a:t>
            </a:r>
            <a:r>
              <a:rPr lang="en-US" sz="3800" dirty="0"/>
              <a:t>is an integral part of the faith. Offerings (</a:t>
            </a:r>
            <a:r>
              <a:rPr lang="en-US" sz="3800" dirty="0" err="1"/>
              <a:t>puja</a:t>
            </a:r>
            <a:r>
              <a:rPr lang="en-US" sz="3800" dirty="0"/>
              <a:t>) are usually made to representations of the gods. </a:t>
            </a:r>
          </a:p>
          <a:p>
            <a:pPr>
              <a:buNone/>
            </a:pPr>
            <a:r>
              <a:rPr lang="en-US" sz="3800" dirty="0"/>
              <a:t>2 </a:t>
            </a:r>
            <a:r>
              <a:rPr lang="en-US" sz="3800" b="1" dirty="0" smtClean="0"/>
              <a:t>Cremation-</a:t>
            </a:r>
            <a:r>
              <a:rPr lang="en-US" sz="3800" dirty="0" smtClean="0"/>
              <a:t>The </a:t>
            </a:r>
            <a:r>
              <a:rPr lang="en-US" sz="3800" dirty="0"/>
              <a:t>dead are burnt not buried </a:t>
            </a:r>
          </a:p>
          <a:p>
            <a:pPr>
              <a:buNone/>
            </a:pPr>
            <a:r>
              <a:rPr lang="en-US" sz="3800" dirty="0"/>
              <a:t>3 </a:t>
            </a:r>
            <a:r>
              <a:rPr lang="en-US" sz="3800" b="1" dirty="0"/>
              <a:t>Compliance with the rules of the caste </a:t>
            </a:r>
            <a:r>
              <a:rPr lang="en-US" sz="3800" b="1" dirty="0" smtClean="0"/>
              <a:t>system</a:t>
            </a:r>
          </a:p>
          <a:p>
            <a:r>
              <a:rPr lang="en-US" sz="3800" dirty="0" smtClean="0"/>
              <a:t>The </a:t>
            </a:r>
            <a:r>
              <a:rPr lang="en-US" sz="3800" dirty="0"/>
              <a:t>caste system, prescribed in the </a:t>
            </a:r>
            <a:r>
              <a:rPr lang="en-US" sz="3800" dirty="0" err="1"/>
              <a:t>vedas</a:t>
            </a:r>
            <a:r>
              <a:rPr lang="en-US" sz="3800" dirty="0"/>
              <a:t>, was 'a division of society to preserve society' similar to the society in ancient Egyptian times. Each group had rules of conduct to be obeyed. </a:t>
            </a:r>
          </a:p>
          <a:p>
            <a:r>
              <a:rPr lang="en-US" sz="3800" dirty="0"/>
              <a:t>The caste system divided people by occupation i.e. teachers and philosophers were </a:t>
            </a:r>
            <a:r>
              <a:rPr lang="en-US" sz="3800" dirty="0" err="1"/>
              <a:t>brahmins</a:t>
            </a:r>
            <a:r>
              <a:rPr lang="en-US" sz="3800" dirty="0"/>
              <a:t>; fighters were </a:t>
            </a:r>
            <a:r>
              <a:rPr lang="en-US" sz="3800" dirty="0" err="1"/>
              <a:t>kshatriya</a:t>
            </a:r>
            <a:r>
              <a:rPr lang="en-US" sz="3800" dirty="0"/>
              <a:t>; shopkeepers, moneylenders and </a:t>
            </a:r>
            <a:r>
              <a:rPr lang="en-US" sz="3800" dirty="0" err="1"/>
              <a:t>tradespeople</a:t>
            </a:r>
            <a:r>
              <a:rPr lang="en-US" sz="3800" dirty="0"/>
              <a:t> were </a:t>
            </a:r>
            <a:r>
              <a:rPr lang="en-US" sz="3800" dirty="0" err="1"/>
              <a:t>vaishya</a:t>
            </a:r>
            <a:r>
              <a:rPr lang="en-US" sz="3800" dirty="0"/>
              <a:t>; and servants and cleaners were </a:t>
            </a:r>
            <a:r>
              <a:rPr lang="en-US" sz="3800" dirty="0" err="1"/>
              <a:t>shudra</a:t>
            </a:r>
            <a:r>
              <a:rPr lang="en-US" sz="3800" dirty="0"/>
              <a:t>. </a:t>
            </a:r>
          </a:p>
          <a:p>
            <a:r>
              <a:rPr lang="en-US" sz="3800" dirty="0"/>
              <a:t>No caste was higher or more important (superior) to another. All were equal and </a:t>
            </a:r>
            <a:r>
              <a:rPr lang="en-US" sz="3800" dirty="0" err="1"/>
              <a:t>aknowledged</a:t>
            </a:r>
            <a:r>
              <a:rPr lang="en-US" sz="3800" dirty="0"/>
              <a:t> as essential to the society. </a:t>
            </a:r>
          </a:p>
          <a:p>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Is pilgrimage an important aspect of </a:t>
            </a:r>
            <a:r>
              <a:rPr lang="en-US" b="1" dirty="0" err="1" smtClean="0"/>
              <a:t>Hindusim</a:t>
            </a:r>
            <a:r>
              <a:rPr lang="en-US" b="1" dirty="0" smtClean="0"/>
              <a:t>?</a:t>
            </a:r>
            <a:br>
              <a:rPr lang="en-US" b="1" dirty="0" smtClean="0"/>
            </a:br>
            <a:endParaRPr lang="en-US" dirty="0"/>
          </a:p>
        </p:txBody>
      </p:sp>
      <p:sp>
        <p:nvSpPr>
          <p:cNvPr id="3" name="Content Placeholder 2"/>
          <p:cNvSpPr>
            <a:spLocks noGrp="1"/>
          </p:cNvSpPr>
          <p:nvPr>
            <p:ph idx="1"/>
          </p:nvPr>
        </p:nvSpPr>
        <p:spPr/>
        <p:txBody>
          <a:bodyPr/>
          <a:lstStyle/>
          <a:p>
            <a:r>
              <a:rPr lang="en-US" dirty="0" smtClean="0"/>
              <a:t>Yes</a:t>
            </a:r>
            <a:r>
              <a:rPr lang="en-US" dirty="0"/>
              <a:t>, pilgrimage is important to Hindus. </a:t>
            </a:r>
          </a:p>
          <a:p>
            <a:r>
              <a:rPr lang="en-US" b="1" dirty="0"/>
              <a:t>What are the popular pilgrimage places?</a:t>
            </a:r>
          </a:p>
          <a:p>
            <a:r>
              <a:rPr lang="en-US" dirty="0"/>
              <a:t>Popular pilgrimage places are rivers, temples, mountains, and other sacred sites in India. As these are sites where the gods may have appeared or become manifest in the world.</a:t>
            </a:r>
          </a:p>
          <a:p>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685800"/>
          </a:xfrm>
        </p:spPr>
        <p:txBody>
          <a:bodyPr>
            <a:normAutofit fontScale="90000"/>
          </a:bodyPr>
          <a:lstStyle/>
          <a:p>
            <a:r>
              <a:rPr lang="en-US" sz="5300" b="1" dirty="0" smtClean="0"/>
              <a:t>Who is the founder of Hinduism?</a:t>
            </a:r>
            <a:r>
              <a:rPr lang="en-US" b="1" dirty="0" smtClean="0"/>
              <a:t/>
            </a:r>
            <a:br>
              <a:rPr lang="en-US" b="1" dirty="0" smtClean="0"/>
            </a:br>
            <a:endParaRPr lang="en-US" dirty="0"/>
          </a:p>
        </p:txBody>
      </p:sp>
      <p:sp>
        <p:nvSpPr>
          <p:cNvPr id="3" name="Content Placeholder 2"/>
          <p:cNvSpPr>
            <a:spLocks noGrp="1"/>
          </p:cNvSpPr>
          <p:nvPr>
            <p:ph idx="1"/>
          </p:nvPr>
        </p:nvSpPr>
        <p:spPr/>
        <p:txBody>
          <a:bodyPr>
            <a:normAutofit fontScale="92500" lnSpcReduction="10000"/>
          </a:bodyPr>
          <a:lstStyle/>
          <a:p>
            <a:r>
              <a:rPr lang="en-US" sz="5400" dirty="0" smtClean="0"/>
              <a:t>Hinduism </a:t>
            </a:r>
            <a:r>
              <a:rPr lang="en-US" sz="5400" dirty="0"/>
              <a:t>has no founder, it developed out of </a:t>
            </a:r>
            <a:r>
              <a:rPr lang="en-US" sz="5400" dirty="0" err="1"/>
              <a:t>Brahminism</a:t>
            </a:r>
            <a:r>
              <a:rPr lang="en-US" sz="5400" dirty="0"/>
              <a:t>. </a:t>
            </a:r>
          </a:p>
          <a:p>
            <a:r>
              <a:rPr lang="en-US" sz="5400" dirty="0"/>
              <a:t>Hinduism is the oldest religion, it may date to prehistoric times. </a:t>
            </a:r>
          </a:p>
          <a:p>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What is the symbol of Hinduism?</a:t>
            </a:r>
            <a:br>
              <a:rPr lang="en-US" b="1" dirty="0" smtClean="0"/>
            </a:br>
            <a:endParaRPr lang="en-US" dirty="0"/>
          </a:p>
        </p:txBody>
      </p:sp>
      <p:sp>
        <p:nvSpPr>
          <p:cNvPr id="3" name="Content Placeholder 2"/>
          <p:cNvSpPr>
            <a:spLocks noGrp="1"/>
          </p:cNvSpPr>
          <p:nvPr>
            <p:ph idx="1"/>
          </p:nvPr>
        </p:nvSpPr>
        <p:spPr>
          <a:xfrm>
            <a:off x="457200" y="1600201"/>
            <a:ext cx="8229600" cy="2286000"/>
          </a:xfrm>
        </p:spPr>
        <p:txBody>
          <a:bodyPr/>
          <a:lstStyle/>
          <a:p>
            <a:r>
              <a:rPr lang="en-US" dirty="0" err="1" smtClean="0"/>
              <a:t>Aum</a:t>
            </a:r>
            <a:r>
              <a:rPr lang="en-US" dirty="0" smtClean="0"/>
              <a:t> </a:t>
            </a:r>
            <a:r>
              <a:rPr lang="en-US" dirty="0"/>
              <a:t>is the main symbol of Hinduism. It is </a:t>
            </a:r>
            <a:r>
              <a:rPr lang="en-US" dirty="0" smtClean="0"/>
              <a:t>the sound </a:t>
            </a:r>
            <a:r>
              <a:rPr lang="en-US" dirty="0"/>
              <a:t>heard in deepest meditation and is said to be the name most suited for God. </a:t>
            </a:r>
          </a:p>
          <a:p>
            <a:endParaRPr lang="en-US" dirty="0" smtClean="0"/>
          </a:p>
          <a:p>
            <a:pPr algn="ctr">
              <a:buNone/>
            </a:pPr>
            <a:endParaRPr lang="en-US" dirty="0"/>
          </a:p>
        </p:txBody>
      </p:sp>
      <p:pic>
        <p:nvPicPr>
          <p:cNvPr id="16386" name="Picture 2" descr="http://www.religionfacts.com/hinduism/images/symbols/aum-200.gif"/>
          <p:cNvPicPr>
            <a:picLocks noChangeAspect="1" noChangeArrowheads="1"/>
          </p:cNvPicPr>
          <p:nvPr/>
        </p:nvPicPr>
        <p:blipFill>
          <a:blip r:embed="rId2" cstate="print"/>
          <a:srcRect/>
          <a:stretch>
            <a:fillRect/>
          </a:stretch>
        </p:blipFill>
        <p:spPr bwMode="auto">
          <a:xfrm>
            <a:off x="2971800" y="3505200"/>
            <a:ext cx="2903792" cy="2700528"/>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Where does the name Hindu come from?</a:t>
            </a:r>
            <a:br>
              <a:rPr lang="en-US" b="1" dirty="0" smtClean="0"/>
            </a:br>
            <a:endParaRPr lang="en-US" dirty="0"/>
          </a:p>
        </p:txBody>
      </p:sp>
      <p:sp>
        <p:nvSpPr>
          <p:cNvPr id="3" name="Content Placeholder 2"/>
          <p:cNvSpPr>
            <a:spLocks noGrp="1"/>
          </p:cNvSpPr>
          <p:nvPr>
            <p:ph idx="1"/>
          </p:nvPr>
        </p:nvSpPr>
        <p:spPr>
          <a:xfrm>
            <a:off x="457200" y="1600201"/>
            <a:ext cx="8229600" cy="2057400"/>
          </a:xfrm>
        </p:spPr>
        <p:txBody>
          <a:bodyPr/>
          <a:lstStyle/>
          <a:p>
            <a:r>
              <a:rPr lang="en-US" dirty="0" smtClean="0"/>
              <a:t>The </a:t>
            </a:r>
            <a:r>
              <a:rPr lang="en-US" dirty="0"/>
              <a:t>word "Hindu" comes from the name of the river Indus, which flows 1800 miles from Tibet through Kashmir and Pakistan to the sea. </a:t>
            </a:r>
          </a:p>
          <a:p>
            <a:endParaRPr lang="en-US" dirty="0"/>
          </a:p>
        </p:txBody>
      </p:sp>
      <p:pic>
        <p:nvPicPr>
          <p:cNvPr id="15362" name="Picture 2" descr="http://media.web.britannica.com/eb-media/70/64670-004-0A7AD526.gif"/>
          <p:cNvPicPr>
            <a:picLocks noChangeAspect="1" noChangeArrowheads="1"/>
          </p:cNvPicPr>
          <p:nvPr/>
        </p:nvPicPr>
        <p:blipFill>
          <a:blip r:embed="rId2" cstate="print"/>
          <a:srcRect/>
          <a:stretch>
            <a:fillRect/>
          </a:stretch>
        </p:blipFill>
        <p:spPr bwMode="auto">
          <a:xfrm>
            <a:off x="533400" y="3200400"/>
            <a:ext cx="3657600" cy="3467100"/>
          </a:xfrm>
          <a:prstGeom prst="rect">
            <a:avLst/>
          </a:prstGeom>
          <a:noFill/>
        </p:spPr>
      </p:pic>
      <p:pic>
        <p:nvPicPr>
          <p:cNvPr id="15364" name="Picture 4" descr="http://cms.skidmore.edu/news/admin/news/images/Ganga-Poster1l_1.jpg"/>
          <p:cNvPicPr>
            <a:picLocks noChangeAspect="1" noChangeArrowheads="1"/>
          </p:cNvPicPr>
          <p:nvPr/>
        </p:nvPicPr>
        <p:blipFill>
          <a:blip r:embed="rId3" cstate="print"/>
          <a:srcRect/>
          <a:stretch>
            <a:fillRect/>
          </a:stretch>
        </p:blipFill>
        <p:spPr bwMode="auto">
          <a:xfrm>
            <a:off x="4724400" y="3505200"/>
            <a:ext cx="3762375" cy="2857500"/>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How is Hinduism different from other faiths?</a:t>
            </a:r>
            <a:br>
              <a:rPr lang="en-US" b="1" dirty="0" smtClean="0"/>
            </a:br>
            <a:endParaRPr lang="en-US" dirty="0"/>
          </a:p>
        </p:txBody>
      </p:sp>
      <p:sp>
        <p:nvSpPr>
          <p:cNvPr id="3" name="Content Placeholder 2"/>
          <p:cNvSpPr>
            <a:spLocks noGrp="1"/>
          </p:cNvSpPr>
          <p:nvPr>
            <p:ph idx="1"/>
          </p:nvPr>
        </p:nvSpPr>
        <p:spPr/>
        <p:txBody>
          <a:bodyPr/>
          <a:lstStyle/>
          <a:p>
            <a:r>
              <a:rPr lang="en-US" dirty="0" smtClean="0"/>
              <a:t>Hinduism </a:t>
            </a:r>
            <a:r>
              <a:rPr lang="en-US" dirty="0"/>
              <a:t>has no founder, single teacher nor any prophets. </a:t>
            </a:r>
            <a:br>
              <a:rPr lang="en-US" dirty="0"/>
            </a:br>
            <a:r>
              <a:rPr lang="en-US" dirty="0"/>
              <a:t>Hinduism is not a Single Religion. Hinduism is the practices of a variety of different religious groups which come out of India.</a:t>
            </a:r>
          </a:p>
          <a:p>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What do Hindus believe?</a:t>
            </a:r>
            <a:br>
              <a:rPr lang="en-US" b="1" dirty="0" smtClean="0"/>
            </a:b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For </a:t>
            </a:r>
            <a:r>
              <a:rPr lang="en-US" dirty="0"/>
              <a:t>many Hindus, religion is a matter of practice rather than of beliefs. It's more what you do, than what you believe. </a:t>
            </a:r>
            <a:r>
              <a:rPr lang="en-US" b="1" dirty="0"/>
              <a:t>Hindus believe in a universal soul or God called Brahman</a:t>
            </a:r>
            <a:r>
              <a:rPr lang="en-US" dirty="0"/>
              <a:t>. Brahman takes on many forms that some Hindus worship as gods or goddesses in their own right. </a:t>
            </a:r>
            <a:r>
              <a:rPr lang="en-US" b="1" dirty="0"/>
              <a:t>Hindus believe that there is a part of Brahman in everyone and this is called the Atman.</a:t>
            </a:r>
            <a:endParaRPr lang="en-US" dirty="0"/>
          </a:p>
          <a:p>
            <a:r>
              <a:rPr lang="en-US" b="1" dirty="0"/>
              <a:t>Hindus believe in reincarnation</a:t>
            </a:r>
            <a:r>
              <a:rPr lang="en-US" dirty="0"/>
              <a:t> - a belief that the soul is eternal and lives many lifetimes, in one body after another. The soul is sometimes born in a human body, sometimes in an animal body and sometimes in a plant body etc.. Hindus believe that all forms of life contain a soul, and all souls have the chance to experience life in different forms. </a:t>
            </a:r>
          </a:p>
          <a:p>
            <a:r>
              <a:rPr lang="en-US" b="1" dirty="0" err="1"/>
              <a:t>Samsara</a:t>
            </a:r>
            <a:r>
              <a:rPr lang="en-US" dirty="0"/>
              <a:t> means going through the cycle of repeated births and deaths (reincarnation). </a:t>
            </a:r>
            <a:r>
              <a:rPr lang="en-US" b="1" dirty="0"/>
              <a:t>Hindus believe that existence of this cycle is governed by Karma</a:t>
            </a:r>
            <a:r>
              <a:rPr lang="en-US" dirty="0"/>
              <a:t>. </a:t>
            </a:r>
          </a:p>
          <a:p>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What is Karma?</a:t>
            </a:r>
            <a:br>
              <a:rPr lang="en-US" b="1" dirty="0" smtClean="0"/>
            </a:br>
            <a:endParaRPr lang="en-US" dirty="0"/>
          </a:p>
        </p:txBody>
      </p:sp>
      <p:sp>
        <p:nvSpPr>
          <p:cNvPr id="3" name="Content Placeholder 2"/>
          <p:cNvSpPr>
            <a:spLocks noGrp="1"/>
          </p:cNvSpPr>
          <p:nvPr>
            <p:ph idx="1"/>
          </p:nvPr>
        </p:nvSpPr>
        <p:spPr/>
        <p:txBody>
          <a:bodyPr>
            <a:normAutofit fontScale="92500" lnSpcReduction="20000"/>
          </a:bodyPr>
          <a:lstStyle/>
          <a:p>
            <a:r>
              <a:rPr lang="en-US" b="1" dirty="0" smtClean="0"/>
              <a:t>Hindus </a:t>
            </a:r>
            <a:r>
              <a:rPr lang="en-US" b="1" dirty="0"/>
              <a:t>believe that the soul passes through a cycle of successive lives and its next incarnation is always dependent on how the previous life was lived.</a:t>
            </a:r>
            <a:r>
              <a:rPr lang="en-US" dirty="0"/>
              <a:t> (Similar to </a:t>
            </a:r>
            <a:r>
              <a:rPr lang="en-US" dirty="0">
                <a:hlinkClick r:id=""/>
              </a:rPr>
              <a:t>Buddhist</a:t>
            </a:r>
            <a:r>
              <a:rPr lang="en-US" dirty="0"/>
              <a:t> beliefs) Karma is the cause of our particular destiny. Misfortunes in our present life are the result of acts that we have committed in the past. In the same way, our actions in our present lives will determine our fate in the lives that follow. Hindus therefore aim to live in a way that will cause each of their lives to be better than the life before. </a:t>
            </a:r>
          </a:p>
          <a:p>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What is </a:t>
            </a:r>
            <a:r>
              <a:rPr lang="en-US" b="1" dirty="0" err="1" smtClean="0"/>
              <a:t>Moksha</a:t>
            </a:r>
            <a:r>
              <a:rPr lang="en-US" b="1" dirty="0" smtClean="0"/>
              <a:t>?</a:t>
            </a:r>
            <a:br>
              <a:rPr lang="en-US" b="1" dirty="0" smtClean="0"/>
            </a:br>
            <a:endParaRPr lang="en-US" dirty="0"/>
          </a:p>
        </p:txBody>
      </p:sp>
      <p:sp>
        <p:nvSpPr>
          <p:cNvPr id="3" name="Content Placeholder 2"/>
          <p:cNvSpPr>
            <a:spLocks noGrp="1"/>
          </p:cNvSpPr>
          <p:nvPr>
            <p:ph idx="1"/>
          </p:nvPr>
        </p:nvSpPr>
        <p:spPr/>
        <p:txBody>
          <a:bodyPr/>
          <a:lstStyle/>
          <a:p>
            <a:r>
              <a:rPr lang="en-US" b="1" dirty="0" smtClean="0"/>
              <a:t>The </a:t>
            </a:r>
            <a:r>
              <a:rPr lang="en-US" b="1" dirty="0"/>
              <a:t>spiritual goal of a Hindu is to become one with Brahma. </a:t>
            </a:r>
            <a:r>
              <a:rPr lang="en-US" dirty="0"/>
              <a:t>This freedom is referred to as </a:t>
            </a:r>
            <a:r>
              <a:rPr lang="en-US" b="1" dirty="0" err="1"/>
              <a:t>moksha</a:t>
            </a:r>
            <a:r>
              <a:rPr lang="en-US" dirty="0"/>
              <a:t>. Until </a:t>
            </a:r>
            <a:r>
              <a:rPr lang="en-US" dirty="0" err="1"/>
              <a:t>moksha</a:t>
            </a:r>
            <a:r>
              <a:rPr lang="en-US" dirty="0"/>
              <a:t> is achieved, a Hindu believes that he/she will be repeatedly reincarnated in order that he/she may work towards self-realization of the truth (the truth being that only Brahman exists, nothing else). </a:t>
            </a:r>
          </a:p>
          <a:p>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1428</TotalTime>
  <Words>1873</Words>
  <Application>Microsoft Office PowerPoint</Application>
  <PresentationFormat>On-screen Show (4:3)</PresentationFormat>
  <Paragraphs>103</Paragraphs>
  <Slides>21</Slides>
  <Notes>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Hinduism  (Sanātana Dharma)</vt:lpstr>
      <vt:lpstr>Basic Information on Hinduism</vt:lpstr>
      <vt:lpstr>Who is the founder of Hinduism? </vt:lpstr>
      <vt:lpstr>What is the symbol of Hinduism? </vt:lpstr>
      <vt:lpstr>Where does the name Hindu come from? </vt:lpstr>
      <vt:lpstr>How is Hinduism different from other faiths? </vt:lpstr>
      <vt:lpstr>What do Hindus believe? </vt:lpstr>
      <vt:lpstr>What is Karma? </vt:lpstr>
      <vt:lpstr>What is Moksha? </vt:lpstr>
      <vt:lpstr>What is the Hindu way of life? </vt:lpstr>
      <vt:lpstr>How do Hindus achieve Moksha? </vt:lpstr>
      <vt:lpstr>Why are there so many Hindu Gods? </vt:lpstr>
      <vt:lpstr>The three most important Hindu gods (forms of Brahman) are:  </vt:lpstr>
      <vt:lpstr>Other Hindu gods include: </vt:lpstr>
      <vt:lpstr>What is the Hindu place of Worship? </vt:lpstr>
      <vt:lpstr>What is Hinduism's Holy book? </vt:lpstr>
      <vt:lpstr>The Hindu Holy Scriptures are mainly comprised of the following works written in the Sanskrit language: </vt:lpstr>
      <vt:lpstr>What are the Vedas? </vt:lpstr>
      <vt:lpstr>The four Vedas are:</vt:lpstr>
      <vt:lpstr>What are the practices of Hindus? </vt:lpstr>
      <vt:lpstr>Is pilgrimage an important aspect of Hindusim? </vt:lpstr>
    </vt:vector>
  </TitlesOfParts>
  <Company>Lake Shore Public Schools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Hinduism  (Sanātana Dharma)  Hinduism is often referred to as Sanātana Dharma, a Sanskrit phrase meaning "the eternal law"</dc:title>
  <dc:creator>jmackewich</dc:creator>
  <cp:lastModifiedBy>ausher</cp:lastModifiedBy>
  <cp:revision>84</cp:revision>
  <dcterms:created xsi:type="dcterms:W3CDTF">2012-12-13T17:09:28Z</dcterms:created>
  <dcterms:modified xsi:type="dcterms:W3CDTF">2015-09-28T19:23:14Z</dcterms:modified>
</cp:coreProperties>
</file>