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58" r:id="rId4"/>
    <p:sldId id="259" r:id="rId5"/>
    <p:sldId id="260" r:id="rId6"/>
    <p:sldId id="261" r:id="rId7"/>
    <p:sldId id="262" r:id="rId8"/>
    <p:sldId id="263" r:id="rId9"/>
    <p:sldId id="279" r:id="rId10"/>
    <p:sldId id="278" r:id="rId11"/>
    <p:sldId id="264" r:id="rId12"/>
    <p:sldId id="281" r:id="rId13"/>
    <p:sldId id="280"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D942F566-EA96-4F6F-9AB1-B882191AE666}" type="datetimeFigureOut">
              <a:rPr lang="en-US" smtClean="0"/>
              <a:pPr/>
              <a:t>9/26/2013</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0CB4FB68-1511-496B-B5C5-548B9B09C9A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34640F-4136-4602-A36E-7BD64E68B288}"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4640F-4136-4602-A36E-7BD64E68B288}"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4640F-4136-4602-A36E-7BD64E68B288}"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4640F-4136-4602-A36E-7BD64E68B288}"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4640F-4136-4602-A36E-7BD64E68B288}" type="datetimeFigureOut">
              <a:rPr lang="en-US" smtClean="0"/>
              <a:pPr/>
              <a:t>9/26/2013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34640F-4136-4602-A36E-7BD64E68B288}"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34640F-4136-4602-A36E-7BD64E68B288}" type="datetimeFigureOut">
              <a:rPr lang="en-US" smtClean="0"/>
              <a:pPr/>
              <a:t>9/26/2013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34640F-4136-4602-A36E-7BD64E68B288}" type="datetimeFigureOut">
              <a:rPr lang="en-US" smtClean="0"/>
              <a:pPr/>
              <a:t>9/26/2013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640F-4136-4602-A36E-7BD64E68B288}" type="datetimeFigureOut">
              <a:rPr lang="en-US" smtClean="0"/>
              <a:pPr/>
              <a:t>9/26/2013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4640F-4136-4602-A36E-7BD64E68B288}"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4640F-4136-4602-A36E-7BD64E68B288}" type="datetimeFigureOut">
              <a:rPr lang="en-US" smtClean="0"/>
              <a:pPr/>
              <a:t>9/26/2013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6063-718D-4C10-9FC6-C6AEA5D582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4640F-4136-4602-A36E-7BD64E68B288}" type="datetimeFigureOut">
              <a:rPr lang="en-US" smtClean="0"/>
              <a:pPr/>
              <a:t>9/26/2013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6063-718D-4C10-9FC6-C6AEA5D582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1"/>
            <a:ext cx="7772400" cy="1066799"/>
          </a:xfrm>
        </p:spPr>
        <p:txBody>
          <a:bodyPr>
            <a:normAutofit fontScale="90000"/>
          </a:bodyPr>
          <a:lstStyle/>
          <a:p>
            <a:r>
              <a:rPr lang="en-US" dirty="0"/>
              <a:t>Buddhism </a:t>
            </a:r>
            <a:br>
              <a:rPr lang="en-US" dirty="0"/>
            </a:br>
            <a:endParaRPr lang="en-US" dirty="0"/>
          </a:p>
        </p:txBody>
      </p:sp>
      <p:sp>
        <p:nvSpPr>
          <p:cNvPr id="5" name="Subtitle 4"/>
          <p:cNvSpPr>
            <a:spLocks noGrp="1"/>
          </p:cNvSpPr>
          <p:nvPr>
            <p:ph type="subTitle" idx="1"/>
          </p:nvPr>
        </p:nvSpPr>
        <p:spPr>
          <a:xfrm>
            <a:off x="685800" y="1371600"/>
            <a:ext cx="7315200" cy="5105400"/>
          </a:xfrm>
        </p:spPr>
        <p:txBody>
          <a:bodyPr>
            <a:normAutofit fontScale="85000" lnSpcReduction="10000"/>
          </a:bodyPr>
          <a:lstStyle/>
          <a:p>
            <a:pPr algn="l"/>
            <a:endParaRPr lang="en-US" dirty="0" smtClean="0">
              <a:solidFill>
                <a:schemeClr val="tx1"/>
              </a:solidFill>
            </a:endParaRPr>
          </a:p>
          <a:p>
            <a:pPr algn="l"/>
            <a:endParaRPr lang="en-US" dirty="0" smtClean="0">
              <a:solidFill>
                <a:schemeClr val="tx1"/>
              </a:solidFill>
            </a:endParaRPr>
          </a:p>
          <a:p>
            <a:pPr algn="l"/>
            <a:r>
              <a:rPr lang="en-US" dirty="0" smtClean="0">
                <a:solidFill>
                  <a:schemeClr val="tx1"/>
                </a:solidFill>
              </a:rPr>
              <a:t>Buddhism </a:t>
            </a:r>
            <a:r>
              <a:rPr lang="en-US" dirty="0">
                <a:solidFill>
                  <a:schemeClr val="tx1"/>
                </a:solidFill>
              </a:rPr>
              <a:t>began in </a:t>
            </a:r>
            <a:r>
              <a:rPr lang="en-US" dirty="0" smtClean="0">
                <a:solidFill>
                  <a:schemeClr val="tx1"/>
                </a:solidFill>
              </a:rPr>
              <a:t>northeastern India and </a:t>
            </a:r>
            <a:r>
              <a:rPr lang="en-US" dirty="0">
                <a:solidFill>
                  <a:schemeClr val="tx1"/>
                </a:solidFill>
              </a:rPr>
              <a:t>is based on the teachings of </a:t>
            </a:r>
            <a:r>
              <a:rPr lang="en-US" b="1" dirty="0">
                <a:solidFill>
                  <a:schemeClr val="tx1"/>
                </a:solidFill>
              </a:rPr>
              <a:t>Siddhartha Gautama</a:t>
            </a:r>
            <a:r>
              <a:rPr lang="en-US" dirty="0">
                <a:solidFill>
                  <a:schemeClr val="tx1"/>
                </a:solidFill>
              </a:rPr>
              <a:t>. The religion is 2,500 years old and is followed by 350 million Buddhists worldwide</a:t>
            </a:r>
            <a:r>
              <a:rPr lang="en-US" dirty="0" smtClean="0">
                <a:solidFill>
                  <a:schemeClr val="tx1"/>
                </a:solidFill>
              </a:rPr>
              <a:t>.</a:t>
            </a:r>
          </a:p>
          <a:p>
            <a:pPr algn="l"/>
            <a:endParaRPr lang="en-US" dirty="0">
              <a:solidFill>
                <a:schemeClr val="tx1"/>
              </a:solidFill>
            </a:endParaRPr>
          </a:p>
          <a:p>
            <a:pPr algn="l"/>
            <a:r>
              <a:rPr lang="en-US" dirty="0">
                <a:solidFill>
                  <a:schemeClr val="tx1"/>
                </a:solidFill>
              </a:rPr>
              <a:t>Buddhism is the main religion in many Asian countries. </a:t>
            </a:r>
            <a:r>
              <a:rPr lang="en-US" b="1" dirty="0">
                <a:solidFill>
                  <a:schemeClr val="tx1"/>
                </a:solidFill>
              </a:rPr>
              <a:t>It is a religion about suffering and the need to get rid of it</a:t>
            </a:r>
            <a:r>
              <a:rPr lang="en-US" dirty="0">
                <a:solidFill>
                  <a:schemeClr val="tx1"/>
                </a:solidFill>
              </a:rPr>
              <a:t>. A key concept of Buddhism is </a:t>
            </a:r>
            <a:r>
              <a:rPr lang="en-US" b="1" dirty="0">
                <a:solidFill>
                  <a:schemeClr val="tx1"/>
                </a:solidFill>
              </a:rPr>
              <a:t>Nirvana</a:t>
            </a:r>
            <a:r>
              <a:rPr lang="en-US" dirty="0">
                <a:solidFill>
                  <a:schemeClr val="tx1"/>
                </a:solidFill>
              </a:rPr>
              <a:t>, the most enlightened, and blissful state that one can achieve. A state without suffering. </a:t>
            </a:r>
          </a:p>
          <a:p>
            <a:pPr algn="l"/>
            <a:endParaRPr lang="en-US" dirty="0"/>
          </a:p>
        </p:txBody>
      </p:sp>
      <p:pic>
        <p:nvPicPr>
          <p:cNvPr id="12289" name="Picture 1" descr="http://www.chiddingstone.kent.sch.uk/homework/religion/images/wheelo.gif"/>
          <p:cNvPicPr>
            <a:picLocks noChangeAspect="1" noChangeArrowheads="1"/>
          </p:cNvPicPr>
          <p:nvPr/>
        </p:nvPicPr>
        <p:blipFill>
          <a:blip r:embed="rId2" cstate="print"/>
          <a:srcRect/>
          <a:stretch>
            <a:fillRect/>
          </a:stretch>
        </p:blipFill>
        <p:spPr bwMode="auto">
          <a:xfrm>
            <a:off x="3733800" y="838200"/>
            <a:ext cx="1476375" cy="14192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symbols of Buddhism? Continued…</a:t>
            </a:r>
            <a:endParaRPr lang="en-US" dirty="0"/>
          </a:p>
        </p:txBody>
      </p:sp>
      <p:sp>
        <p:nvSpPr>
          <p:cNvPr id="3" name="Content Placeholder 2"/>
          <p:cNvSpPr>
            <a:spLocks noGrp="1"/>
          </p:cNvSpPr>
          <p:nvPr>
            <p:ph idx="1"/>
          </p:nvPr>
        </p:nvSpPr>
        <p:spPr>
          <a:xfrm>
            <a:off x="0" y="1752600"/>
            <a:ext cx="7086600" cy="3810000"/>
          </a:xfrm>
        </p:spPr>
        <p:txBody>
          <a:bodyPr>
            <a:normAutofit fontScale="25000" lnSpcReduction="20000"/>
          </a:bodyPr>
          <a:lstStyle/>
          <a:p>
            <a:pPr>
              <a:buNone/>
            </a:pPr>
            <a:r>
              <a:rPr lang="en-US" sz="6200" b="1" dirty="0" smtClean="0"/>
              <a:t>Images of Buddha</a:t>
            </a:r>
            <a:endParaRPr lang="en-US" sz="6200" dirty="0" smtClean="0"/>
          </a:p>
          <a:p>
            <a:pPr>
              <a:buNone/>
            </a:pPr>
            <a:r>
              <a:rPr lang="en-US" sz="6200" dirty="0" smtClean="0"/>
              <a:t>Statues of Buddha include lots of symbols. There are 32 symbols in Buddhism</a:t>
            </a:r>
          </a:p>
          <a:p>
            <a:pPr>
              <a:buNone/>
            </a:pPr>
            <a:r>
              <a:rPr lang="en-US" sz="6200" dirty="0" smtClean="0"/>
              <a:t>which show that the Buddha was a special person. Any of these symbols can</a:t>
            </a:r>
          </a:p>
          <a:p>
            <a:pPr>
              <a:buNone/>
            </a:pPr>
            <a:r>
              <a:rPr lang="en-US" sz="6200" dirty="0" smtClean="0"/>
              <a:t> be used on statues. For example the Buddha is often shown with:</a:t>
            </a:r>
          </a:p>
          <a:p>
            <a:pPr>
              <a:buNone/>
            </a:pPr>
            <a:endParaRPr lang="en-US" sz="6200" dirty="0" smtClean="0"/>
          </a:p>
          <a:p>
            <a:r>
              <a:rPr lang="en-US" sz="6200" dirty="0" smtClean="0"/>
              <a:t>a bump on the top of his head - a symbol that he had special talents. </a:t>
            </a:r>
          </a:p>
          <a:p>
            <a:r>
              <a:rPr lang="en-US" sz="6200" dirty="0" smtClean="0"/>
              <a:t>a round mark on his forehead, which is his third eye - a symbol to show that he could see things ordinary people cannot see. </a:t>
            </a:r>
          </a:p>
          <a:p>
            <a:r>
              <a:rPr lang="en-US" sz="6200" dirty="0" smtClean="0"/>
              <a:t>curled hair (the curls are actually snails that kindly covered his head-shaved because he renounced the worldly life- to protect him from the sun as he sat meditating.) They are a symbol that he was a very holy man. </a:t>
            </a:r>
          </a:p>
          <a:p>
            <a:r>
              <a:rPr lang="en-US" sz="6200" dirty="0" smtClean="0"/>
              <a:t>long ears from the weight of his princely earrings-now missing because he renounced his worldly life. (</a:t>
            </a:r>
            <a:r>
              <a:rPr lang="en-US" sz="6200" dirty="0" err="1" smtClean="0"/>
              <a:t>Sidhartha</a:t>
            </a:r>
            <a:r>
              <a:rPr lang="en-US" sz="6200" dirty="0" smtClean="0"/>
              <a:t> didn't just give up being rich, but also, renounced being head of an army as a prince, which shows his non-violence.)</a:t>
            </a:r>
          </a:p>
          <a:p>
            <a:endParaRPr lang="en-US" dirty="0"/>
          </a:p>
        </p:txBody>
      </p:sp>
      <p:pic>
        <p:nvPicPr>
          <p:cNvPr id="1026" name="Picture 2" descr="http://www.santosha.com/assets/images/teracotta_buddha.jpg"/>
          <p:cNvPicPr>
            <a:picLocks noChangeAspect="1" noChangeArrowheads="1"/>
          </p:cNvPicPr>
          <p:nvPr/>
        </p:nvPicPr>
        <p:blipFill>
          <a:blip r:embed="rId2" cstate="print"/>
          <a:srcRect/>
          <a:stretch>
            <a:fillRect/>
          </a:stretch>
        </p:blipFill>
        <p:spPr bwMode="auto">
          <a:xfrm>
            <a:off x="7010400" y="1600200"/>
            <a:ext cx="1857375" cy="29718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Where do Buddhists Worship?</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Buddhist </a:t>
            </a:r>
            <a:r>
              <a:rPr lang="en-US" dirty="0"/>
              <a:t>worship at home or at a temple. Worshippers may sit on </a:t>
            </a:r>
            <a:r>
              <a:rPr lang="en-US" dirty="0" smtClean="0"/>
              <a:t>the</a:t>
            </a:r>
          </a:p>
          <a:p>
            <a:pPr>
              <a:buNone/>
            </a:pPr>
            <a:r>
              <a:rPr lang="en-US" dirty="0" smtClean="0"/>
              <a:t>floor </a:t>
            </a:r>
            <a:r>
              <a:rPr lang="en-US" dirty="0"/>
              <a:t>barefoot facing an image of Buddha and chanting. It is </a:t>
            </a:r>
            <a:r>
              <a:rPr lang="en-US" dirty="0" smtClean="0"/>
              <a:t>very</a:t>
            </a:r>
          </a:p>
          <a:p>
            <a:pPr>
              <a:buNone/>
            </a:pPr>
            <a:r>
              <a:rPr lang="en-US" dirty="0" smtClean="0"/>
              <a:t>important </a:t>
            </a:r>
            <a:r>
              <a:rPr lang="en-US" dirty="0"/>
              <a:t>that their feet face away from the image of Buddha. </a:t>
            </a:r>
            <a:r>
              <a:rPr lang="en-US" dirty="0" smtClean="0"/>
              <a:t>They</a:t>
            </a:r>
          </a:p>
          <a:p>
            <a:pPr>
              <a:buNone/>
            </a:pPr>
            <a:r>
              <a:rPr lang="en-US" dirty="0" smtClean="0"/>
              <a:t>listen </a:t>
            </a:r>
            <a:r>
              <a:rPr lang="en-US" dirty="0"/>
              <a:t>to monks chanting from religious texts and take part in prayers.</a:t>
            </a:r>
          </a:p>
          <a:p>
            <a:r>
              <a:rPr lang="en-US" b="1" dirty="0"/>
              <a:t>Home</a:t>
            </a:r>
            <a:endParaRPr lang="en-US" dirty="0"/>
          </a:p>
          <a:p>
            <a:pPr>
              <a:buNone/>
            </a:pPr>
            <a:r>
              <a:rPr lang="en-US" dirty="0" smtClean="0"/>
              <a:t>	Buddhists </a:t>
            </a:r>
            <a:r>
              <a:rPr lang="en-US" dirty="0"/>
              <a:t>will often have a shrine. There will be a statue of Buddha, candles, and an incense burner.</a:t>
            </a:r>
          </a:p>
          <a:p>
            <a:r>
              <a:rPr lang="en-US" b="1" dirty="0"/>
              <a:t>Temple</a:t>
            </a:r>
            <a:endParaRPr lang="en-US" dirty="0"/>
          </a:p>
          <a:p>
            <a:pPr>
              <a:buNone/>
            </a:pPr>
            <a:r>
              <a:rPr lang="en-US" dirty="0" smtClean="0"/>
              <a:t>	Buddhist </a:t>
            </a:r>
            <a:r>
              <a:rPr lang="en-US" dirty="0"/>
              <a:t>temples come in many shapes. Perhaps the best known are the </a:t>
            </a:r>
            <a:r>
              <a:rPr lang="en-US" b="1" dirty="0" smtClean="0"/>
              <a:t>pagodas</a:t>
            </a:r>
            <a:r>
              <a:rPr lang="en-US" dirty="0" smtClean="0"/>
              <a:t> </a:t>
            </a:r>
            <a:r>
              <a:rPr lang="en-US" dirty="0"/>
              <a:t>of China and Japan. Another typical Buddhist building is the </a:t>
            </a:r>
            <a:r>
              <a:rPr lang="en-US" b="1" dirty="0" err="1" smtClean="0"/>
              <a:t>Stupa</a:t>
            </a:r>
            <a:r>
              <a:rPr lang="en-US" dirty="0" smtClean="0"/>
              <a:t> </a:t>
            </a:r>
            <a:r>
              <a:rPr lang="en-US" dirty="0"/>
              <a:t>(upside down bowl shape). All Buddhist temples contain an image or a statue of Buddha. </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Buddhist Shrines at Home</a:t>
            </a:r>
            <a:endParaRPr lang="en-US" sz="6000" dirty="0"/>
          </a:p>
        </p:txBody>
      </p:sp>
      <p:sp>
        <p:nvSpPr>
          <p:cNvPr id="3" name="Content Placeholder 2"/>
          <p:cNvSpPr>
            <a:spLocks noGrp="1"/>
          </p:cNvSpPr>
          <p:nvPr>
            <p:ph idx="1"/>
          </p:nvPr>
        </p:nvSpPr>
        <p:spPr/>
        <p:txBody>
          <a:bodyPr/>
          <a:lstStyle/>
          <a:p>
            <a:endParaRPr lang="en-US" dirty="0"/>
          </a:p>
        </p:txBody>
      </p:sp>
      <p:pic>
        <p:nvPicPr>
          <p:cNvPr id="38914" name="Picture 2" descr="http://farm1.staticflickr.com/76/184475711_d2915b2f8d.jpg"/>
          <p:cNvPicPr>
            <a:picLocks noChangeAspect="1" noChangeArrowheads="1"/>
          </p:cNvPicPr>
          <p:nvPr/>
        </p:nvPicPr>
        <p:blipFill>
          <a:blip r:embed="rId2" cstate="print"/>
          <a:srcRect/>
          <a:stretch>
            <a:fillRect/>
          </a:stretch>
        </p:blipFill>
        <p:spPr bwMode="auto">
          <a:xfrm>
            <a:off x="457200" y="1371600"/>
            <a:ext cx="3860800" cy="2895600"/>
          </a:xfrm>
          <a:prstGeom prst="rect">
            <a:avLst/>
          </a:prstGeom>
          <a:noFill/>
        </p:spPr>
      </p:pic>
      <p:pic>
        <p:nvPicPr>
          <p:cNvPr id="38916" name="Picture 4" descr="https://encrypted-tbn3.gstatic.com/images?q=tbn:ANd9GcRF3OV0uwM0M4UYJN9ivs4f11HGFY6VvLRm-peOs_GkOe1zBP5nkw"/>
          <p:cNvPicPr>
            <a:picLocks noChangeAspect="1" noChangeArrowheads="1"/>
          </p:cNvPicPr>
          <p:nvPr/>
        </p:nvPicPr>
        <p:blipFill>
          <a:blip r:embed="rId3" cstate="print"/>
          <a:srcRect/>
          <a:stretch>
            <a:fillRect/>
          </a:stretch>
        </p:blipFill>
        <p:spPr bwMode="auto">
          <a:xfrm>
            <a:off x="838200" y="4343400"/>
            <a:ext cx="3149338" cy="2358965"/>
          </a:xfrm>
          <a:prstGeom prst="rect">
            <a:avLst/>
          </a:prstGeom>
          <a:noFill/>
        </p:spPr>
      </p:pic>
      <p:pic>
        <p:nvPicPr>
          <p:cNvPr id="38920" name="Picture 8" descr="http://www.kikori.ca/wp-content/uploads/2012/07/IMG_1550-450x375.jpg"/>
          <p:cNvPicPr>
            <a:picLocks noChangeAspect="1" noChangeArrowheads="1"/>
          </p:cNvPicPr>
          <p:nvPr/>
        </p:nvPicPr>
        <p:blipFill>
          <a:blip r:embed="rId4" cstate="print"/>
          <a:srcRect/>
          <a:stretch>
            <a:fillRect/>
          </a:stretch>
        </p:blipFill>
        <p:spPr bwMode="auto">
          <a:xfrm>
            <a:off x="4648200" y="2438400"/>
            <a:ext cx="3920490" cy="32670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Buddhist Pagoda and </a:t>
            </a:r>
            <a:r>
              <a:rPr lang="en-US" sz="5400" dirty="0" err="1" smtClean="0"/>
              <a:t>Stupa</a:t>
            </a:r>
            <a:endParaRPr lang="en-US" sz="5400" dirty="0"/>
          </a:p>
        </p:txBody>
      </p:sp>
      <p:sp>
        <p:nvSpPr>
          <p:cNvPr id="3" name="Content Placeholder 2"/>
          <p:cNvSpPr>
            <a:spLocks noGrp="1"/>
          </p:cNvSpPr>
          <p:nvPr>
            <p:ph idx="1"/>
          </p:nvPr>
        </p:nvSpPr>
        <p:spPr/>
        <p:txBody>
          <a:bodyPr/>
          <a:lstStyle/>
          <a:p>
            <a:endParaRPr lang="en-US" dirty="0"/>
          </a:p>
        </p:txBody>
      </p:sp>
      <p:pic>
        <p:nvPicPr>
          <p:cNvPr id="37890" name="Picture 2" descr="http://www.inetours.com/Pages/images/JTG/Pogada.jpg"/>
          <p:cNvPicPr>
            <a:picLocks noChangeAspect="1" noChangeArrowheads="1"/>
          </p:cNvPicPr>
          <p:nvPr/>
        </p:nvPicPr>
        <p:blipFill>
          <a:blip r:embed="rId2" cstate="print"/>
          <a:srcRect/>
          <a:stretch>
            <a:fillRect/>
          </a:stretch>
        </p:blipFill>
        <p:spPr bwMode="auto">
          <a:xfrm>
            <a:off x="533400" y="1524000"/>
            <a:ext cx="3657600" cy="5029200"/>
          </a:xfrm>
          <a:prstGeom prst="rect">
            <a:avLst/>
          </a:prstGeom>
          <a:noFill/>
        </p:spPr>
      </p:pic>
      <p:pic>
        <p:nvPicPr>
          <p:cNvPr id="37892" name="Picture 4" descr="http://upload.wikimedia.org/wikipedia/commons/8/8d/Buddhist_Stupas_at_Sanchi.jpg"/>
          <p:cNvPicPr>
            <a:picLocks noChangeAspect="1" noChangeArrowheads="1"/>
          </p:cNvPicPr>
          <p:nvPr/>
        </p:nvPicPr>
        <p:blipFill>
          <a:blip r:embed="rId3" cstate="print"/>
          <a:srcRect/>
          <a:stretch>
            <a:fillRect/>
          </a:stretch>
        </p:blipFill>
        <p:spPr bwMode="auto">
          <a:xfrm>
            <a:off x="4211444" y="1904999"/>
            <a:ext cx="4739269" cy="38100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a:t>
            </a:r>
            <a:r>
              <a:rPr lang="en-US" b="1" dirty="0" smtClean="0"/>
              <a:t>do </a:t>
            </a:r>
            <a:r>
              <a:rPr lang="en-US" b="1" dirty="0" smtClean="0"/>
              <a:t>Buddhists Worship?</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Buddhist </a:t>
            </a:r>
            <a:r>
              <a:rPr lang="en-US" dirty="0"/>
              <a:t>worship is called </a:t>
            </a:r>
            <a:r>
              <a:rPr lang="en-US" dirty="0" err="1"/>
              <a:t>puja</a:t>
            </a:r>
            <a:r>
              <a:rPr lang="en-US" dirty="0"/>
              <a:t>. People chant to show their love for the Buddha. They make offerings of flowers, candles, incense and pure water at a shrine. People thank Buddha for his teachings.</a:t>
            </a:r>
          </a:p>
          <a:p>
            <a:r>
              <a:rPr lang="en-US" dirty="0"/>
              <a:t>When Buddhist worship alone they usually meditate and read from the Buddhist holy books. </a:t>
            </a:r>
          </a:p>
          <a:p>
            <a:r>
              <a:rPr lang="en-US" dirty="0"/>
              <a:t>Every month. most Buddhists have special </a:t>
            </a:r>
            <a:r>
              <a:rPr lang="en-US" dirty="0" smtClean="0"/>
              <a:t>religious days. </a:t>
            </a:r>
            <a:r>
              <a:rPr lang="en-US" dirty="0"/>
              <a:t>These are often days when there is a full moon. Many Buddhists go to temples to worship on these special days.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Enlightenment and Nirvana / </a:t>
            </a:r>
            <a:r>
              <a:rPr lang="en-US" b="1" dirty="0" err="1" smtClean="0"/>
              <a:t>Nibbana</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Buddhist </a:t>
            </a:r>
            <a:r>
              <a:rPr lang="en-US" dirty="0"/>
              <a:t>believe that there is a cycle of birth, </a:t>
            </a:r>
            <a:r>
              <a:rPr lang="en-US" dirty="0" smtClean="0"/>
              <a:t>life, death </a:t>
            </a:r>
            <a:r>
              <a:rPr lang="en-US" dirty="0"/>
              <a:t>and rebirth. This goes on and on. They believe that unless someone gains </a:t>
            </a:r>
            <a:r>
              <a:rPr lang="en-US" dirty="0" smtClean="0"/>
              <a:t>Enlightenment</a:t>
            </a:r>
            <a:r>
              <a:rPr lang="en-US" dirty="0"/>
              <a:t>, when they die they will be reborn. If a person can gain Enlightenment, they can break out of this cycle. </a:t>
            </a:r>
          </a:p>
          <a:p>
            <a:r>
              <a:rPr lang="en-US" dirty="0"/>
              <a:t>Breaking out of the cycle is called Nirvana (sometimes called </a:t>
            </a:r>
            <a:r>
              <a:rPr lang="en-US" dirty="0" err="1"/>
              <a:t>Nibbana</a:t>
            </a:r>
            <a:r>
              <a:rPr lang="en-US" dirty="0"/>
              <a:t>). It is the end of everything that is not perfect. It is perfect peace, free of suffering.</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Meditation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Buddhists </a:t>
            </a:r>
            <a:r>
              <a:rPr lang="en-US" dirty="0"/>
              <a:t>try to reach Nirvana by following the Buddha's teaching and by meditating. Meditation means training the mind to empty it all of thoughts. </a:t>
            </a:r>
            <a:r>
              <a:rPr lang="en-US" dirty="0" smtClean="0"/>
              <a:t>When </a:t>
            </a:r>
            <a:r>
              <a:rPr lang="en-US" dirty="0"/>
              <a:t>this happens what is important comes clear. </a:t>
            </a:r>
          </a:p>
          <a:p>
            <a:endParaRPr lang="en-US" dirty="0"/>
          </a:p>
        </p:txBody>
      </p:sp>
      <p:pic>
        <p:nvPicPr>
          <p:cNvPr id="12290" name="Picture 2" descr="https://encrypted-tbn0.gstatic.com/images?q=tbn:ANd9GcRPeQnomMpptzvIJF5Hu90LIOLe24YA_aamko0-tqAQxhlytsJy"/>
          <p:cNvPicPr>
            <a:picLocks noChangeAspect="1" noChangeArrowheads="1"/>
          </p:cNvPicPr>
          <p:nvPr/>
        </p:nvPicPr>
        <p:blipFill>
          <a:blip r:embed="rId2" cstate="print"/>
          <a:srcRect/>
          <a:stretch>
            <a:fillRect/>
          </a:stretch>
        </p:blipFill>
        <p:spPr bwMode="auto">
          <a:xfrm>
            <a:off x="3429000" y="4191000"/>
            <a:ext cx="2362200" cy="236220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What is the sacred text (Holy Book) of Buddhists?</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800600"/>
          </a:xfrm>
        </p:spPr>
        <p:txBody>
          <a:bodyPr>
            <a:noAutofit/>
          </a:bodyPr>
          <a:lstStyle/>
          <a:p>
            <a:r>
              <a:rPr lang="en-US" sz="1600" dirty="0" smtClean="0"/>
              <a:t>The </a:t>
            </a:r>
            <a:r>
              <a:rPr lang="en-US" sz="1600" dirty="0"/>
              <a:t>sacred book of Buddhism is called the </a:t>
            </a:r>
            <a:r>
              <a:rPr lang="en-US" sz="1600" dirty="0" err="1"/>
              <a:t>Tripitaka</a:t>
            </a:r>
            <a:r>
              <a:rPr lang="en-US" sz="1600" dirty="0"/>
              <a:t> (called </a:t>
            </a:r>
            <a:r>
              <a:rPr lang="en-US" sz="1600" dirty="0" err="1"/>
              <a:t>Tipitaka</a:t>
            </a:r>
            <a:r>
              <a:rPr lang="en-US" sz="1600" dirty="0"/>
              <a:t> in </a:t>
            </a:r>
            <a:r>
              <a:rPr lang="en-US" sz="1600" dirty="0" err="1"/>
              <a:t>Pali</a:t>
            </a:r>
            <a:r>
              <a:rPr lang="en-US" sz="1600" dirty="0"/>
              <a:t>). It is also called the </a:t>
            </a:r>
            <a:r>
              <a:rPr lang="en-US" sz="1600" dirty="0" err="1"/>
              <a:t>Pali</a:t>
            </a:r>
            <a:r>
              <a:rPr lang="en-US" sz="1600" dirty="0"/>
              <a:t> Canon, after the language in which it was first written.</a:t>
            </a:r>
          </a:p>
          <a:p>
            <a:r>
              <a:rPr lang="en-US" sz="1600" dirty="0"/>
              <a:t>It is written in an ancient Indian language called </a:t>
            </a:r>
            <a:r>
              <a:rPr lang="en-US" sz="1600" dirty="0" err="1"/>
              <a:t>Pali</a:t>
            </a:r>
            <a:r>
              <a:rPr lang="en-US" sz="1600" dirty="0"/>
              <a:t> which is very close to the language that the Buddha himself spoke. The </a:t>
            </a:r>
            <a:r>
              <a:rPr lang="en-US" sz="1600" dirty="0" err="1"/>
              <a:t>Tripitaka</a:t>
            </a:r>
            <a:r>
              <a:rPr lang="en-US" sz="1600" dirty="0"/>
              <a:t> is a very large book. The English translation of it takes up nearly forty volumes. </a:t>
            </a:r>
          </a:p>
          <a:p>
            <a:r>
              <a:rPr lang="en-US" sz="1600" dirty="0"/>
              <a:t>Buddhism is based on Buddha's teachings. At first these were passed down by word of mouth and later were complied into two sets of scripture. One set by Council of Monks of the Theravada school (the </a:t>
            </a:r>
            <a:r>
              <a:rPr lang="en-US" sz="1600" dirty="0" err="1"/>
              <a:t>Tripitaka</a:t>
            </a:r>
            <a:r>
              <a:rPr lang="en-US" sz="1600" dirty="0"/>
              <a:t>) the other by the Mahayana school ( the Sutras). Both were similar.</a:t>
            </a:r>
          </a:p>
          <a:p>
            <a:r>
              <a:rPr lang="en-US" sz="1600" dirty="0"/>
              <a:t>Both Theravada and Mahayana Buddhists generally accept the </a:t>
            </a:r>
            <a:r>
              <a:rPr lang="en-US" sz="1600" dirty="0" err="1"/>
              <a:t>Tripitaka</a:t>
            </a:r>
            <a:r>
              <a:rPr lang="en-US" sz="1600" dirty="0"/>
              <a:t> (called </a:t>
            </a:r>
            <a:r>
              <a:rPr lang="en-US" sz="1600" dirty="0" err="1"/>
              <a:t>Tipitaka</a:t>
            </a:r>
            <a:r>
              <a:rPr lang="en-US" sz="1600" dirty="0"/>
              <a:t> in </a:t>
            </a:r>
            <a:r>
              <a:rPr lang="en-US" sz="1600" dirty="0" err="1"/>
              <a:t>Pali</a:t>
            </a:r>
            <a:r>
              <a:rPr lang="en-US" sz="1600" dirty="0"/>
              <a:t>) as the Buddhist sacred writings. </a:t>
            </a:r>
          </a:p>
          <a:p>
            <a:r>
              <a:rPr lang="en-US" sz="1600" dirty="0"/>
              <a:t>The three section of the </a:t>
            </a:r>
            <a:r>
              <a:rPr lang="en-US" sz="1600" dirty="0" err="1"/>
              <a:t>Tripitaka</a:t>
            </a:r>
            <a:r>
              <a:rPr lang="en-US" sz="1600" dirty="0"/>
              <a:t> (three baskets of Wisdom) are </a:t>
            </a:r>
          </a:p>
          <a:p>
            <a:r>
              <a:rPr lang="en-US" sz="1600" dirty="0" err="1"/>
              <a:t>Vinaya</a:t>
            </a:r>
            <a:r>
              <a:rPr lang="en-US" sz="1600" dirty="0"/>
              <a:t> </a:t>
            </a:r>
            <a:r>
              <a:rPr lang="en-US" sz="1600" dirty="0" err="1"/>
              <a:t>Pitaka</a:t>
            </a:r>
            <a:r>
              <a:rPr lang="en-US" sz="1600" dirty="0"/>
              <a:t> (the Discipline Basket)</a:t>
            </a:r>
            <a:r>
              <a:rPr lang="en-US" sz="1600" i="1" dirty="0"/>
              <a:t> - </a:t>
            </a:r>
            <a:r>
              <a:rPr lang="en-US" sz="1600" dirty="0"/>
              <a:t>A rule book for monks and nuns</a:t>
            </a:r>
            <a:br>
              <a:rPr lang="en-US" sz="1600" dirty="0"/>
            </a:br>
            <a:r>
              <a:rPr lang="en-US" sz="1600" dirty="0"/>
              <a:t>There are 227 rules for </a:t>
            </a:r>
            <a:r>
              <a:rPr lang="en-US" sz="1600" dirty="0" err="1"/>
              <a:t>monks,and</a:t>
            </a:r>
            <a:r>
              <a:rPr lang="en-US" sz="1600" dirty="0"/>
              <a:t> more for nuns. </a:t>
            </a:r>
          </a:p>
          <a:p>
            <a:r>
              <a:rPr lang="en-US" sz="1600" dirty="0" err="1"/>
              <a:t>Sutta</a:t>
            </a:r>
            <a:r>
              <a:rPr lang="en-US" sz="1600" dirty="0"/>
              <a:t> </a:t>
            </a:r>
            <a:r>
              <a:rPr lang="en-US" sz="1600" dirty="0" err="1"/>
              <a:t>Pitaka</a:t>
            </a:r>
            <a:r>
              <a:rPr lang="en-US" sz="1600" dirty="0"/>
              <a:t> (the Teaching Basket)</a:t>
            </a:r>
            <a:r>
              <a:rPr lang="en-US" sz="1600" i="1" dirty="0"/>
              <a:t>- </a:t>
            </a:r>
            <a:r>
              <a:rPr lang="en-US" sz="1600" dirty="0"/>
              <a:t>The actual experiences of Buddha </a:t>
            </a:r>
          </a:p>
          <a:p>
            <a:r>
              <a:rPr lang="en-US" sz="1600" dirty="0" err="1"/>
              <a:t>Abhidhamma</a:t>
            </a:r>
            <a:r>
              <a:rPr lang="en-US" sz="1600" dirty="0"/>
              <a:t> </a:t>
            </a:r>
            <a:r>
              <a:rPr lang="en-US" sz="1600" dirty="0" err="1"/>
              <a:t>Pitaka</a:t>
            </a:r>
            <a:r>
              <a:rPr lang="en-US" sz="1600" dirty="0"/>
              <a:t> (the Higher Doctrine Basket)- An explanation on the teaching of Buddha. Most of these are called Sutras </a:t>
            </a:r>
          </a:p>
          <a:p>
            <a:r>
              <a:rPr lang="en-US" sz="1600" dirty="0"/>
              <a:t>Parts of the </a:t>
            </a:r>
            <a:r>
              <a:rPr lang="en-US" sz="1600" dirty="0" err="1"/>
              <a:t>Tripitaka</a:t>
            </a:r>
            <a:r>
              <a:rPr lang="en-US" sz="1600" dirty="0"/>
              <a:t> such as the </a:t>
            </a:r>
            <a:r>
              <a:rPr lang="en-US" sz="1600" dirty="0" err="1"/>
              <a:t>Dhamma-pada</a:t>
            </a:r>
            <a:r>
              <a:rPr lang="en-US" sz="1600" dirty="0"/>
              <a:t> and the </a:t>
            </a:r>
            <a:r>
              <a:rPr lang="en-US" sz="1600" dirty="0" err="1"/>
              <a:t>Sutta-Nipata</a:t>
            </a:r>
            <a:r>
              <a:rPr lang="en-US" sz="1600" dirty="0"/>
              <a:t> are among the most expressive religious books in the world. Some of Buddha's parables are very similar to those used by Jesus.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 Buddhist believe?</a:t>
            </a:r>
            <a:endParaRPr lang="en-US" dirty="0"/>
          </a:p>
        </p:txBody>
      </p:sp>
      <p:sp>
        <p:nvSpPr>
          <p:cNvPr id="3" name="Content Placeholder 2"/>
          <p:cNvSpPr>
            <a:spLocks noGrp="1"/>
          </p:cNvSpPr>
          <p:nvPr>
            <p:ph idx="1"/>
          </p:nvPr>
        </p:nvSpPr>
        <p:spPr/>
        <p:txBody>
          <a:bodyPr>
            <a:normAutofit lnSpcReduction="10000"/>
          </a:bodyPr>
          <a:lstStyle/>
          <a:p>
            <a:r>
              <a:rPr lang="en-US" dirty="0" smtClean="0"/>
              <a:t>Buddhist </a:t>
            </a:r>
            <a:r>
              <a:rPr lang="en-US" dirty="0"/>
              <a:t>believe that the Buddha saw the truth about what the world is like. They believe that nothing in the world is perfect, and that the Buddha found the answer to why it is like this. They do not believe that the Buddha was a god. He was a human being just like them. They believe that he was important because he gained Enlightenment, and he chose to teach other people how to reach it too.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Three Jewels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a:t>
            </a:r>
            <a:r>
              <a:rPr lang="en-US" dirty="0"/>
              <a:t>are three Buddhist central beliefs. These are known as the three jewels as they are felt to be so precious. </a:t>
            </a:r>
          </a:p>
          <a:p>
            <a:r>
              <a:rPr lang="en-US" dirty="0"/>
              <a:t>Belief in Buddha </a:t>
            </a:r>
          </a:p>
          <a:p>
            <a:r>
              <a:rPr lang="en-US" dirty="0"/>
              <a:t>Dharma - The teaching of Buddha </a:t>
            </a:r>
          </a:p>
          <a:p>
            <a:r>
              <a:rPr lang="en-US" dirty="0"/>
              <a:t>The </a:t>
            </a:r>
            <a:r>
              <a:rPr lang="en-US" dirty="0" err="1"/>
              <a:t>Sangha</a:t>
            </a:r>
            <a:r>
              <a:rPr lang="en-US" dirty="0"/>
              <a:t> - the Buddhist community made up of ordinary people as well as the monks and nuns. The purpose is to help others and by doing so to cease to become selfish and to move on the way towards enlightenment. </a:t>
            </a:r>
          </a:p>
          <a:p>
            <a:r>
              <a:rPr lang="en-US" dirty="0"/>
              <a:t>One important belief involves reincarnation: the concept that one must go through many cycles of birth, living, and death. After many such cycles, if a person releases their attachment to desire and the self, they can attain </a:t>
            </a:r>
            <a:r>
              <a:rPr lang="en-US" b="1" dirty="0"/>
              <a:t>Nirvana</a:t>
            </a:r>
            <a:r>
              <a:rPr lang="en-US" dirty="0"/>
              <a:t> - a state of liberation and freedom from suffering. </a:t>
            </a:r>
          </a:p>
          <a:p>
            <a:r>
              <a:rPr lang="en-US" dirty="0"/>
              <a:t>At the heart of the Buddha's teaching lie </a:t>
            </a:r>
            <a:r>
              <a:rPr lang="en-US" b="1" dirty="0"/>
              <a:t>The Four Noble Truths</a:t>
            </a:r>
            <a:r>
              <a:rPr lang="en-US" dirty="0"/>
              <a:t> and </a:t>
            </a:r>
            <a:r>
              <a:rPr lang="en-US" b="1" dirty="0"/>
              <a:t>The Eightfold Path </a:t>
            </a:r>
            <a:r>
              <a:rPr lang="en-US" dirty="0"/>
              <a:t>which lead the Buddhist towards the path of Enlightenment.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Facts about Buddhism</a:t>
            </a:r>
            <a:endParaRPr lang="en-US" dirty="0"/>
          </a:p>
        </p:txBody>
      </p:sp>
      <p:sp>
        <p:nvSpPr>
          <p:cNvPr id="3" name="Content Placeholder 2"/>
          <p:cNvSpPr>
            <a:spLocks noGrp="1"/>
          </p:cNvSpPr>
          <p:nvPr>
            <p:ph idx="1"/>
          </p:nvPr>
        </p:nvSpPr>
        <p:spPr/>
        <p:txBody>
          <a:bodyPr>
            <a:normAutofit/>
          </a:bodyPr>
          <a:lstStyle/>
          <a:p>
            <a:r>
              <a:rPr lang="en-US" b="1" dirty="0"/>
              <a:t>Place of Origin</a:t>
            </a:r>
            <a:r>
              <a:rPr lang="en-US" dirty="0"/>
              <a:t> North East </a:t>
            </a:r>
            <a:r>
              <a:rPr lang="en-US" dirty="0" smtClean="0"/>
              <a:t>India</a:t>
            </a:r>
          </a:p>
          <a:p>
            <a:r>
              <a:rPr lang="en-US" b="1" dirty="0" smtClean="0"/>
              <a:t>Founder:</a:t>
            </a:r>
            <a:r>
              <a:rPr lang="en-US" dirty="0" smtClean="0"/>
              <a:t> </a:t>
            </a:r>
            <a:r>
              <a:rPr lang="en-US" dirty="0" smtClean="0"/>
              <a:t>Siddhartha </a:t>
            </a:r>
            <a:r>
              <a:rPr lang="en-US" dirty="0" smtClean="0"/>
              <a:t>Gautama(The </a:t>
            </a:r>
            <a:r>
              <a:rPr lang="en-US" dirty="0"/>
              <a:t>Buddha</a:t>
            </a:r>
            <a:r>
              <a:rPr lang="en-US" dirty="0" smtClean="0"/>
              <a:t>)</a:t>
            </a:r>
          </a:p>
          <a:p>
            <a:r>
              <a:rPr lang="en-US" b="1" dirty="0"/>
              <a:t>Sacred </a:t>
            </a:r>
            <a:r>
              <a:rPr lang="en-US" b="1" dirty="0" smtClean="0"/>
              <a:t>Text:</a:t>
            </a:r>
            <a:r>
              <a:rPr lang="en-US" dirty="0" smtClean="0"/>
              <a:t> </a:t>
            </a:r>
            <a:r>
              <a:rPr lang="en-US" dirty="0" err="1" smtClean="0"/>
              <a:t>Tripitaka</a:t>
            </a:r>
            <a:endParaRPr lang="en-US" dirty="0" smtClean="0"/>
          </a:p>
          <a:p>
            <a:r>
              <a:rPr lang="en-US" b="1" dirty="0" smtClean="0"/>
              <a:t>Sacred Building:</a:t>
            </a:r>
            <a:r>
              <a:rPr lang="en-US" dirty="0" smtClean="0"/>
              <a:t> </a:t>
            </a:r>
            <a:r>
              <a:rPr lang="en-US" dirty="0" err="1" smtClean="0"/>
              <a:t>Stupa</a:t>
            </a:r>
            <a:endParaRPr lang="en-US" dirty="0" smtClean="0"/>
          </a:p>
          <a:p>
            <a:r>
              <a:rPr lang="en-US" b="1" dirty="0"/>
              <a:t>Major </a:t>
            </a:r>
            <a:r>
              <a:rPr lang="en-US" b="1" dirty="0" smtClean="0"/>
              <a:t>Festivals:</a:t>
            </a:r>
            <a:r>
              <a:rPr lang="en-US" dirty="0" smtClean="0"/>
              <a:t> </a:t>
            </a:r>
            <a:r>
              <a:rPr lang="en-US" dirty="0" err="1" smtClean="0"/>
              <a:t>Wesak</a:t>
            </a:r>
            <a:endParaRPr lang="en-US" dirty="0" smtClean="0"/>
          </a:p>
          <a:p>
            <a:r>
              <a:rPr lang="en-US" b="1" dirty="0"/>
              <a:t>Main Branches </a:t>
            </a:r>
            <a:r>
              <a:rPr lang="en-US" b="1" dirty="0" smtClean="0"/>
              <a:t>(</a:t>
            </a:r>
            <a:r>
              <a:rPr lang="en-US" b="1" dirty="0"/>
              <a:t>Denominations)</a:t>
            </a:r>
            <a:r>
              <a:rPr lang="en-US" dirty="0"/>
              <a:t> </a:t>
            </a:r>
            <a:r>
              <a:rPr lang="en-US" dirty="0" smtClean="0"/>
              <a:t>Theravada, Mahayana, Tibetan, Chinese and Japanese groups including Soto and Zen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did Buddha teach?</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Buddha's teaching is often divided into three parts. </a:t>
            </a:r>
            <a:br>
              <a:rPr lang="en-US" dirty="0"/>
            </a:br>
            <a:r>
              <a:rPr lang="en-US" dirty="0"/>
              <a:t>These are the :</a:t>
            </a:r>
          </a:p>
          <a:p>
            <a:r>
              <a:rPr lang="en-US" dirty="0"/>
              <a:t>Three Signs of Beings </a:t>
            </a:r>
          </a:p>
          <a:p>
            <a:r>
              <a:rPr lang="en-US" dirty="0"/>
              <a:t>Four Noble Truths </a:t>
            </a:r>
          </a:p>
          <a:p>
            <a:r>
              <a:rPr lang="en-US" dirty="0"/>
              <a:t>Noble Eightfold Path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Three Signs of Being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Three Signs of Being are the ways that the Buddha used to describe life. Nothing in life is perfect. ( </a:t>
            </a:r>
            <a:r>
              <a:rPr lang="en-US" b="1" i="1" dirty="0" err="1"/>
              <a:t>dukkha</a:t>
            </a:r>
            <a:r>
              <a:rPr lang="en-US" dirty="0"/>
              <a:t>) It includes things like being bored and uncomfortable, and everything which is not satisfactory. </a:t>
            </a:r>
          </a:p>
          <a:p>
            <a:r>
              <a:rPr lang="en-US" dirty="0"/>
              <a:t>Everything in life - even solid things such as mountains - is changing, all the time. </a:t>
            </a:r>
            <a:br>
              <a:rPr lang="en-US" dirty="0"/>
            </a:br>
            <a:r>
              <a:rPr lang="en-US" dirty="0"/>
              <a:t>(</a:t>
            </a:r>
            <a:r>
              <a:rPr lang="en-US" b="1" i="1" dirty="0" err="1"/>
              <a:t>anicca</a:t>
            </a:r>
            <a:r>
              <a:rPr lang="en-US" dirty="0"/>
              <a:t>) </a:t>
            </a:r>
          </a:p>
          <a:p>
            <a:r>
              <a:rPr lang="en-US" dirty="0"/>
              <a:t>There is no soul. (</a:t>
            </a:r>
            <a:r>
              <a:rPr lang="en-US" b="1" i="1" dirty="0" err="1"/>
              <a:t>anatta</a:t>
            </a:r>
            <a:r>
              <a:rPr lang="en-US" dirty="0"/>
              <a:t>) Instead, the Buddha taught, what does carry on to the next life is a person's life force (Karma). The Karma can be good or bad, depending on how the person lives in this life.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The Four Noble Truths </a:t>
            </a:r>
            <a:br>
              <a:rPr lang="en-US" b="1" dirty="0" smtClean="0"/>
            </a:br>
            <a:endParaRPr lang="en-US" dirty="0"/>
          </a:p>
        </p:txBody>
      </p:sp>
      <p:sp>
        <p:nvSpPr>
          <p:cNvPr id="3" name="Content Placeholder 2"/>
          <p:cNvSpPr>
            <a:spLocks noGrp="1"/>
          </p:cNvSpPr>
          <p:nvPr>
            <p:ph idx="1"/>
          </p:nvPr>
        </p:nvSpPr>
        <p:spPr/>
        <p:txBody>
          <a:bodyPr>
            <a:normAutofit fontScale="40000" lnSpcReduction="20000"/>
          </a:bodyPr>
          <a:lstStyle/>
          <a:p>
            <a:r>
              <a:rPr lang="en-US" b="1" dirty="0" smtClean="0"/>
              <a:t>What </a:t>
            </a:r>
            <a:r>
              <a:rPr lang="en-US" b="1" dirty="0"/>
              <a:t>is the First Noble Truth? </a:t>
            </a:r>
            <a:endParaRPr lang="en-US" dirty="0"/>
          </a:p>
          <a:p>
            <a:r>
              <a:rPr lang="en-US" b="1" dirty="0" err="1"/>
              <a:t>Dukkha</a:t>
            </a:r>
            <a:r>
              <a:rPr lang="en-US" b="1" dirty="0"/>
              <a:t>:</a:t>
            </a:r>
            <a:r>
              <a:rPr lang="en-US" dirty="0"/>
              <a:t> </a:t>
            </a:r>
            <a:r>
              <a:rPr lang="en-US" i="1" dirty="0"/>
              <a:t>Suffering exists:</a:t>
            </a:r>
            <a:r>
              <a:rPr lang="en-US" dirty="0"/>
              <a:t> </a:t>
            </a:r>
            <a:br>
              <a:rPr lang="en-US" dirty="0"/>
            </a:br>
            <a:r>
              <a:rPr lang="en-US" dirty="0"/>
              <a:t>The first truth is that life is suffering i.e. life includes pain, getting old, disease, and ultimately death. We also endure psychological suffering like loneliness frustration, boredom, fear, embarrassment, disappointment and anger. </a:t>
            </a:r>
          </a:p>
          <a:p>
            <a:r>
              <a:rPr lang="en-US" b="1" dirty="0"/>
              <a:t>What is the Second Noble Truth? </a:t>
            </a:r>
            <a:endParaRPr lang="en-US" dirty="0"/>
          </a:p>
          <a:p>
            <a:r>
              <a:rPr lang="en-US" b="1" dirty="0" err="1"/>
              <a:t>Samudaya</a:t>
            </a:r>
            <a:r>
              <a:rPr lang="en-US" b="1" dirty="0"/>
              <a:t>:</a:t>
            </a:r>
            <a:r>
              <a:rPr lang="en-US" dirty="0"/>
              <a:t> </a:t>
            </a:r>
            <a:r>
              <a:rPr lang="en-US" i="1" dirty="0"/>
              <a:t>There is a cause for suffering.</a:t>
            </a:r>
            <a:r>
              <a:rPr lang="en-US" dirty="0"/>
              <a:t> </a:t>
            </a:r>
            <a:br>
              <a:rPr lang="en-US" dirty="0"/>
            </a:br>
            <a:r>
              <a:rPr lang="en-US" dirty="0"/>
              <a:t>The second truth is that suffering is caused by craving and the needing to control things. It can take many forms: the desire for fame; the desire to avoid unpleasant sensations, like fear, anger or jealousy.</a:t>
            </a:r>
          </a:p>
          <a:p>
            <a:r>
              <a:rPr lang="en-US" b="1" dirty="0"/>
              <a:t>What is the Third Noble Truth? </a:t>
            </a:r>
            <a:endParaRPr lang="en-US" dirty="0"/>
          </a:p>
          <a:p>
            <a:r>
              <a:rPr lang="en-US" b="1" dirty="0" err="1"/>
              <a:t>Nirodha</a:t>
            </a:r>
            <a:r>
              <a:rPr lang="en-US" b="1" dirty="0"/>
              <a:t>:</a:t>
            </a:r>
            <a:r>
              <a:rPr lang="en-US" dirty="0"/>
              <a:t> </a:t>
            </a:r>
            <a:r>
              <a:rPr lang="en-US" i="1" dirty="0"/>
              <a:t>There is an end to suffering</a:t>
            </a:r>
            <a:r>
              <a:rPr lang="en-US" dirty="0"/>
              <a:t>. </a:t>
            </a:r>
            <a:br>
              <a:rPr lang="en-US" dirty="0"/>
            </a:br>
            <a:r>
              <a:rPr lang="en-US" dirty="0"/>
              <a:t>The third truth is that suffering can be overcome and happiness can be attained; that true happiness and contentment are possible. lf let go of our craving and learn to live each day at a time (not dwelling in the past or the imagined future) then we can become happy and free. We then have more time and energy to help others. This is Nirvana.</a:t>
            </a:r>
          </a:p>
          <a:p>
            <a:r>
              <a:rPr lang="en-US" b="1" dirty="0"/>
              <a:t>What is the Fourth Noble Truth? </a:t>
            </a:r>
            <a:r>
              <a:rPr lang="en-US" dirty="0"/>
              <a:t/>
            </a:r>
            <a:br>
              <a:rPr lang="en-US" dirty="0"/>
            </a:br>
            <a:r>
              <a:rPr lang="en-US" b="1" dirty="0" err="1"/>
              <a:t>Magga</a:t>
            </a:r>
            <a:r>
              <a:rPr lang="en-US" b="1" dirty="0"/>
              <a:t>:</a:t>
            </a:r>
            <a:r>
              <a:rPr lang="en-US" i="1" dirty="0"/>
              <a:t> In order to end suffering, you must follow the Eightfold Path</a:t>
            </a:r>
            <a:r>
              <a:rPr lang="en-US" dirty="0"/>
              <a:t>.</a:t>
            </a:r>
            <a:br>
              <a:rPr lang="en-US" dirty="0"/>
            </a:br>
            <a:r>
              <a:rPr lang="en-US" dirty="0"/>
              <a:t>The fourth truth is that the Noble 8-fold Path is the path which leads to the end of suffering.</a:t>
            </a:r>
          </a:p>
          <a:p>
            <a:r>
              <a:rPr lang="en-US" b="1" dirty="0"/>
              <a:t>What is </a:t>
            </a:r>
            <a:r>
              <a:rPr lang="en-US" b="1" dirty="0" err="1"/>
              <a:t>Dukkha</a:t>
            </a:r>
            <a:r>
              <a:rPr lang="en-US" b="1" dirty="0"/>
              <a:t>?</a:t>
            </a:r>
            <a:endParaRPr lang="en-US" dirty="0"/>
          </a:p>
          <a:p>
            <a:r>
              <a:rPr lang="en-US" dirty="0" err="1"/>
              <a:t>Dukkha</a:t>
            </a:r>
            <a:r>
              <a:rPr lang="en-US" dirty="0"/>
              <a:t> is suffering. </a:t>
            </a:r>
          </a:p>
          <a:p>
            <a:r>
              <a:rPr lang="en-US" dirty="0"/>
              <a:t>All existence is "</a:t>
            </a:r>
            <a:r>
              <a:rPr lang="en-US" dirty="0" err="1"/>
              <a:t>dukkha</a:t>
            </a:r>
            <a:r>
              <a:rPr lang="en-US" dirty="0"/>
              <a:t>"; without permanence and therefore filled with suffering.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Noble Eight-Fold Path</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Noble Eight-fold Path focuses the mind on being fully aware of our thoughts and actions, and developing wisdom by understanding the Four Noble Truths. It is the way Buddhists should live their lives. The Buddha said that people should </a:t>
            </a:r>
            <a:r>
              <a:rPr lang="en-US" sz="1400" dirty="0"/>
              <a:t>avoid</a:t>
            </a:r>
            <a:r>
              <a:rPr lang="en-US" dirty="0"/>
              <a:t> extremes. They should not have or do too much, but neither should they have or do too little. The 'Middle Way' is the best. </a:t>
            </a:r>
          </a:p>
          <a:p>
            <a:r>
              <a:rPr lang="en-US" dirty="0"/>
              <a:t>The path to Enlightenment (nirvana) is through the practice and development of wisdom, morality and meditation. </a:t>
            </a:r>
          </a:p>
          <a:p>
            <a:endParaRPr lang="en-US" b="1" dirty="0" smtClean="0"/>
          </a:p>
          <a:p>
            <a:r>
              <a:rPr lang="en-US" b="1" dirty="0" smtClean="0"/>
              <a:t>Three </a:t>
            </a:r>
            <a:r>
              <a:rPr lang="en-US" b="1" dirty="0"/>
              <a:t>Qualities</a:t>
            </a:r>
            <a:r>
              <a:rPr lang="en-US" dirty="0"/>
              <a:t> </a:t>
            </a:r>
            <a:r>
              <a:rPr lang="en-US" dirty="0" smtClean="0"/>
              <a:t>	</a:t>
            </a:r>
            <a:r>
              <a:rPr lang="en-US" b="1" dirty="0" smtClean="0"/>
              <a:t>Eightfold </a:t>
            </a:r>
            <a:r>
              <a:rPr lang="en-US" b="1" dirty="0"/>
              <a:t>Path</a:t>
            </a:r>
            <a:r>
              <a:rPr lang="en-US" dirty="0"/>
              <a:t> </a:t>
            </a:r>
            <a:endParaRPr lang="en-US" dirty="0" smtClean="0"/>
          </a:p>
          <a:p>
            <a:r>
              <a:rPr lang="en-US" dirty="0" smtClean="0"/>
              <a:t>Wisdom </a:t>
            </a:r>
            <a:r>
              <a:rPr lang="en-US" i="1" dirty="0"/>
              <a:t>(</a:t>
            </a:r>
            <a:r>
              <a:rPr lang="en-US" i="1" dirty="0" err="1"/>
              <a:t>panna</a:t>
            </a:r>
            <a:r>
              <a:rPr lang="en-US" i="1" dirty="0"/>
              <a:t>)</a:t>
            </a:r>
            <a:r>
              <a:rPr lang="en-US" dirty="0"/>
              <a:t> </a:t>
            </a:r>
            <a:r>
              <a:rPr lang="en-US" dirty="0" smtClean="0"/>
              <a:t>	Right </a:t>
            </a:r>
            <a:r>
              <a:rPr lang="en-US" dirty="0"/>
              <a:t>View (understanding) </a:t>
            </a:r>
          </a:p>
          <a:p>
            <a:pPr>
              <a:buNone/>
            </a:pPr>
            <a:r>
              <a:rPr lang="en-US" dirty="0" smtClean="0"/>
              <a:t>				Right </a:t>
            </a:r>
            <a:r>
              <a:rPr lang="en-US" dirty="0"/>
              <a:t>Thought </a:t>
            </a:r>
            <a:endParaRPr lang="en-US" dirty="0" smtClean="0"/>
          </a:p>
          <a:p>
            <a:r>
              <a:rPr lang="en-US" dirty="0" smtClean="0"/>
              <a:t>Morality </a:t>
            </a:r>
            <a:r>
              <a:rPr lang="en-US" i="1" dirty="0"/>
              <a:t>(</a:t>
            </a:r>
            <a:r>
              <a:rPr lang="en-US" i="1" dirty="0" err="1"/>
              <a:t>sila</a:t>
            </a:r>
            <a:r>
              <a:rPr lang="en-US" i="1" dirty="0" smtClean="0"/>
              <a:t>)		</a:t>
            </a:r>
            <a:r>
              <a:rPr lang="en-US" dirty="0" smtClean="0"/>
              <a:t>Right </a:t>
            </a:r>
            <a:r>
              <a:rPr lang="en-US" dirty="0"/>
              <a:t>Speech </a:t>
            </a:r>
            <a:endParaRPr lang="en-US" dirty="0" smtClean="0"/>
          </a:p>
          <a:p>
            <a:pPr>
              <a:buNone/>
            </a:pPr>
            <a:r>
              <a:rPr lang="en-US" dirty="0" smtClean="0"/>
              <a:t>				Right </a:t>
            </a:r>
            <a:r>
              <a:rPr lang="en-US" dirty="0"/>
              <a:t>Action </a:t>
            </a:r>
            <a:endParaRPr lang="en-US" dirty="0" smtClean="0"/>
          </a:p>
          <a:p>
            <a:pPr>
              <a:buNone/>
            </a:pPr>
            <a:r>
              <a:rPr lang="en-US" dirty="0" smtClean="0"/>
              <a:t>				Right </a:t>
            </a:r>
            <a:r>
              <a:rPr lang="en-US" dirty="0"/>
              <a:t>Livelihood </a:t>
            </a:r>
            <a:endParaRPr lang="en-US" dirty="0" smtClean="0"/>
          </a:p>
          <a:p>
            <a:r>
              <a:rPr lang="en-US" dirty="0" smtClean="0"/>
              <a:t>Meditation </a:t>
            </a:r>
            <a:r>
              <a:rPr lang="en-US" i="1" dirty="0"/>
              <a:t>(</a:t>
            </a:r>
            <a:r>
              <a:rPr lang="en-US" i="1" dirty="0" err="1"/>
              <a:t>samadhi</a:t>
            </a:r>
            <a:r>
              <a:rPr lang="en-US" i="1" dirty="0"/>
              <a:t>)</a:t>
            </a:r>
            <a:r>
              <a:rPr lang="en-US" dirty="0"/>
              <a:t> </a:t>
            </a:r>
            <a:r>
              <a:rPr lang="en-US" dirty="0" smtClean="0"/>
              <a:t>	Right </a:t>
            </a:r>
            <a:r>
              <a:rPr lang="en-US" dirty="0"/>
              <a:t>Effort </a:t>
            </a:r>
            <a:endParaRPr lang="en-US" dirty="0" smtClean="0"/>
          </a:p>
          <a:p>
            <a:pPr>
              <a:buNone/>
            </a:pPr>
            <a:r>
              <a:rPr lang="en-US" dirty="0" smtClean="0"/>
              <a:t>				Right </a:t>
            </a:r>
            <a:r>
              <a:rPr lang="en-US" dirty="0"/>
              <a:t>Mindfulness </a:t>
            </a:r>
            <a:endParaRPr lang="en-US" dirty="0" smtClean="0"/>
          </a:p>
          <a:p>
            <a:pPr>
              <a:buNone/>
            </a:pPr>
            <a:r>
              <a:rPr lang="en-US" dirty="0" smtClean="0"/>
              <a:t>				Right </a:t>
            </a:r>
            <a:r>
              <a:rPr lang="en-US" dirty="0"/>
              <a:t>Contemplation (concentration)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5 Precepts (morals)?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These </a:t>
            </a:r>
            <a:r>
              <a:rPr lang="en-US" dirty="0"/>
              <a:t>are rules to live by. The main five are: </a:t>
            </a:r>
          </a:p>
          <a:p>
            <a:r>
              <a:rPr lang="en-US" dirty="0"/>
              <a:t>Do not take the life of anything living. (Do not kill) </a:t>
            </a:r>
          </a:p>
          <a:p>
            <a:r>
              <a:rPr lang="en-US" dirty="0"/>
              <a:t>Do not take anything not freely given. (Do not steal) </a:t>
            </a:r>
          </a:p>
          <a:p>
            <a:r>
              <a:rPr lang="en-US" dirty="0"/>
              <a:t>Abstain from sexual misconduct and sensual overindulgence. </a:t>
            </a:r>
          </a:p>
          <a:p>
            <a:r>
              <a:rPr lang="en-US" dirty="0"/>
              <a:t>Refrain from untrue speech, (Do not lie) </a:t>
            </a:r>
          </a:p>
          <a:p>
            <a:r>
              <a:rPr lang="en-US" dirty="0"/>
              <a:t>Do not consume alcohol or other drugs. The main concern here is that intoxicants cloud the mind.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Karma?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Karma </a:t>
            </a:r>
            <a:r>
              <a:rPr lang="en-US" dirty="0"/>
              <a:t>is the law that every cause has an effect, i.e., our actions have results. This simple law explains a number of things: inequality in the world, why some are born handicapped and some gifted, why some live only a short life. Buddhists believe that </a:t>
            </a:r>
            <a:r>
              <a:rPr lang="en-US" dirty="0" smtClean="0"/>
              <a:t>our </a:t>
            </a:r>
            <a:r>
              <a:rPr lang="en-US" dirty="0"/>
              <a:t>past actions have an effect on who or what we are in our next life.</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There Different Types of Buddhism?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There </a:t>
            </a:r>
            <a:r>
              <a:rPr lang="en-US" dirty="0"/>
              <a:t>are many different types of Buddhism, because the emphasis </a:t>
            </a:r>
            <a:r>
              <a:rPr lang="en-US" dirty="0" smtClean="0"/>
              <a:t>changes from country to country due to customs and culture. What does not vary is the essence of the teaching — the </a:t>
            </a:r>
            <a:r>
              <a:rPr lang="en-US" dirty="0" err="1" smtClean="0"/>
              <a:t>Dhamma</a:t>
            </a:r>
            <a:r>
              <a:rPr lang="en-US" dirty="0" smtClean="0"/>
              <a:t> or truth. </a:t>
            </a:r>
          </a:p>
          <a:p>
            <a:pPr>
              <a:buNone/>
            </a:pPr>
            <a:endParaRPr lang="en-US" dirty="0" smtClean="0"/>
          </a:p>
          <a:p>
            <a:pPr>
              <a:buNone/>
            </a:pPr>
            <a:r>
              <a:rPr lang="en-US" b="1" smtClean="0"/>
              <a:t>	Theravada </a:t>
            </a:r>
            <a:r>
              <a:rPr lang="en-US" b="1" dirty="0"/>
              <a:t>Buddhism</a:t>
            </a:r>
            <a:r>
              <a:rPr lang="en-US" dirty="0"/>
              <a:t>, the school of Buddhism found in Burma, Thailand, Sri Lanka, Laos, Cambodia, Myanmar &amp; in part, Indonesia, Vietnam &amp; Malaysia.</a:t>
            </a:r>
            <a:br>
              <a:rPr lang="en-US" dirty="0"/>
            </a:br>
            <a:r>
              <a:rPr lang="en-US" dirty="0"/>
              <a:t/>
            </a:r>
            <a:br>
              <a:rPr lang="en-US" dirty="0"/>
            </a:br>
            <a:r>
              <a:rPr lang="en-US" b="1" dirty="0"/>
              <a:t>Mahayana Buddhism</a:t>
            </a:r>
            <a:r>
              <a:rPr lang="en-US" dirty="0"/>
              <a:t>, the school of Buddhism found in China, Japan, Korea and Vietnam. </a:t>
            </a:r>
            <a:br>
              <a:rPr lang="en-US" dirty="0"/>
            </a:br>
            <a:r>
              <a:rPr lang="en-US" dirty="0"/>
              <a:t/>
            </a:r>
            <a:br>
              <a:rPr lang="en-US" dirty="0"/>
            </a:br>
            <a:r>
              <a:rPr lang="en-US" b="1" dirty="0" err="1"/>
              <a:t>Vajrayana</a:t>
            </a:r>
            <a:r>
              <a:rPr lang="en-US" b="1" dirty="0"/>
              <a:t> Buddhism</a:t>
            </a:r>
            <a:r>
              <a:rPr lang="en-US" dirty="0"/>
              <a:t>, the school of Buddhism found in Tibet, Nepal, Sikkim, Bhutan and Mongolia.</a:t>
            </a:r>
            <a:br>
              <a:rPr lang="en-US" dirty="0"/>
            </a:br>
            <a:r>
              <a:rPr lang="en-US" dirty="0"/>
              <a:t/>
            </a:r>
            <a:br>
              <a:rPr lang="en-US" dirty="0"/>
            </a:br>
            <a:r>
              <a:rPr lang="en-US" b="1" dirty="0" err="1"/>
              <a:t>Jodo</a:t>
            </a:r>
            <a:r>
              <a:rPr lang="en-US" b="1" dirty="0"/>
              <a:t> Shin Buddhism or Pure Land Buddhism</a:t>
            </a:r>
            <a:r>
              <a:rPr lang="en-US" dirty="0"/>
              <a:t> mainly from India, Japan</a:t>
            </a:r>
            <a:br>
              <a:rPr lang="en-US" dirty="0"/>
            </a:b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is Buddhism different from other religions?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Buddhism </a:t>
            </a:r>
            <a:r>
              <a:rPr lang="en-US" dirty="0"/>
              <a:t>is different from many other faiths because it is not </a:t>
            </a:r>
            <a:r>
              <a:rPr lang="en-US" dirty="0" smtClean="0"/>
              <a:t>centered </a:t>
            </a:r>
            <a:r>
              <a:rPr lang="en-US" dirty="0"/>
              <a:t>on the relationship between humanity and God. Buddhists do not believe in a personal creator </a:t>
            </a:r>
            <a:r>
              <a:rPr lang="en-US" dirty="0" smtClean="0"/>
              <a:t>god</a:t>
            </a:r>
            <a:r>
              <a:rPr lang="en-US" dirty="0"/>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 is the founder of Buddhism?</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Buddhist tradition is founded on and inspired by the teachings of Siddhartha Gautama. He was called the Buddha and lived in the 4th or 5th century B.C. in India. </a:t>
            </a:r>
          </a:p>
          <a:p>
            <a:endParaRPr lang="en-US" dirty="0"/>
          </a:p>
        </p:txBody>
      </p:sp>
      <p:pic>
        <p:nvPicPr>
          <p:cNvPr id="20482" name="Picture 2" descr="https://encrypted-tbn0.gstatic.com/images?q=tbn:ANd9GcToBBZcMu2I7dghkQfdyB1zzc7dP2KZr5ahzyTp7xaV09g7mTOQ"/>
          <p:cNvPicPr>
            <a:picLocks noChangeAspect="1" noChangeArrowheads="1"/>
          </p:cNvPicPr>
          <p:nvPr/>
        </p:nvPicPr>
        <p:blipFill>
          <a:blip r:embed="rId2" cstate="print"/>
          <a:srcRect/>
          <a:stretch>
            <a:fillRect/>
          </a:stretch>
        </p:blipFill>
        <p:spPr bwMode="auto">
          <a:xfrm>
            <a:off x="2438400" y="3886200"/>
            <a:ext cx="3845027" cy="264879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is Siddhartha Gautama so important to Buddhists?</a:t>
            </a:r>
            <a:endParaRPr lang="en-US" dirty="0"/>
          </a:p>
        </p:txBody>
      </p:sp>
      <p:sp>
        <p:nvSpPr>
          <p:cNvPr id="3" name="Content Placeholder 2"/>
          <p:cNvSpPr>
            <a:spLocks noGrp="1"/>
          </p:cNvSpPr>
          <p:nvPr>
            <p:ph idx="1"/>
          </p:nvPr>
        </p:nvSpPr>
        <p:spPr/>
        <p:txBody>
          <a:bodyPr/>
          <a:lstStyle/>
          <a:p>
            <a:r>
              <a:rPr lang="en-US" dirty="0" smtClean="0"/>
              <a:t>Siddhartha </a:t>
            </a:r>
            <a:r>
              <a:rPr lang="en-US" dirty="0"/>
              <a:t>Gautama found the path to Enlightenment. By doing so he was led from the pain of suffering and rebirth towards the path of Enlightenment and became known as</a:t>
            </a:r>
            <a:r>
              <a:rPr lang="en-US" b="1" dirty="0"/>
              <a:t> the Buddha</a:t>
            </a:r>
            <a:r>
              <a:rPr lang="en-US" dirty="0"/>
              <a:t> or </a:t>
            </a:r>
            <a:r>
              <a:rPr lang="en-US" dirty="0" smtClean="0"/>
              <a:t>“enlightened </a:t>
            </a:r>
            <a:r>
              <a:rPr lang="en-US" dirty="0"/>
              <a:t>one".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 was Siddhartha Gautama?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Siddharta</a:t>
            </a:r>
            <a:r>
              <a:rPr lang="en-US" dirty="0" smtClean="0"/>
              <a:t> </a:t>
            </a:r>
            <a:r>
              <a:rPr lang="en-US" dirty="0"/>
              <a:t>Gautama is known as the Buddha.</a:t>
            </a:r>
          </a:p>
          <a:p>
            <a:r>
              <a:rPr lang="en-US" dirty="0"/>
              <a:t>He was born around the year 580 BCE in the village of </a:t>
            </a:r>
            <a:r>
              <a:rPr lang="en-US" dirty="0" err="1"/>
              <a:t>Lumbini</a:t>
            </a:r>
            <a:r>
              <a:rPr lang="en-US" dirty="0"/>
              <a:t> in Nepal. He was born into a royal family and for many years lived </a:t>
            </a:r>
            <a:r>
              <a:rPr lang="en-US" dirty="0" smtClean="0"/>
              <a:t>within </a:t>
            </a:r>
            <a:r>
              <a:rPr lang="en-US" dirty="0"/>
              <a:t>the palace walls away from the sufferings of life; sufferings such as sickness, age, and death. He did not know what they were.</a:t>
            </a:r>
          </a:p>
          <a:p>
            <a:r>
              <a:rPr lang="en-US" dirty="0"/>
              <a:t>One day, after growing-up, marrying and having a child, Siddhartha went outside the royal palace and </a:t>
            </a:r>
            <a:r>
              <a:rPr lang="en-US" dirty="0" smtClean="0"/>
              <a:t>saw for </a:t>
            </a:r>
            <a:r>
              <a:rPr lang="en-US" dirty="0"/>
              <a:t>the first </a:t>
            </a:r>
            <a:r>
              <a:rPr lang="en-US" dirty="0" smtClean="0"/>
              <a:t>time </a:t>
            </a:r>
            <a:r>
              <a:rPr lang="en-US" dirty="0"/>
              <a:t>an old man, a sick man, and a corpse. He was worried by what he saw. He learned that sickness, age, and death were the inevitable fate of human beings — a fate no-one could avoid.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b="1" dirty="0" smtClean="0"/>
              <a:t>Why did Siddhartha Gautama stop being a prince and become a Holy Man?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err="1" smtClean="0"/>
              <a:t>Siddharta</a:t>
            </a:r>
            <a:r>
              <a:rPr lang="en-US" dirty="0" smtClean="0"/>
              <a:t> </a:t>
            </a:r>
            <a:r>
              <a:rPr lang="en-US" dirty="0"/>
              <a:t>had also seen a monk, and he decided this was a sign that he should leave his protected royal life and live as a homeless Holy Man.</a:t>
            </a:r>
          </a:p>
          <a:p>
            <a:r>
              <a:rPr lang="en-US" dirty="0" err="1"/>
              <a:t>Siddharta's</a:t>
            </a:r>
            <a:r>
              <a:rPr lang="en-US" dirty="0"/>
              <a:t> travels showed him much more of the </a:t>
            </a:r>
            <a:r>
              <a:rPr lang="en-US" dirty="0" err="1"/>
              <a:t>the</a:t>
            </a:r>
            <a:r>
              <a:rPr lang="en-US" dirty="0"/>
              <a:t> suffering of the world. </a:t>
            </a:r>
            <a:endParaRPr lang="en-US" dirty="0" smtClean="0"/>
          </a:p>
          <a:p>
            <a:r>
              <a:rPr lang="en-US" dirty="0" smtClean="0"/>
              <a:t>He </a:t>
            </a:r>
            <a:r>
              <a:rPr lang="en-US" dirty="0"/>
              <a:t>searched for a way to escape the inevitability of death, old age and pain first by studying with religious men. This didn't provide him with an answer.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symbols of Buddhism?</a:t>
            </a:r>
            <a:r>
              <a:rPr lang="en-US" dirty="0" smtClean="0"/>
              <a:t> </a:t>
            </a:r>
            <a:br>
              <a:rPr lang="en-US" dirty="0" smtClean="0"/>
            </a:br>
            <a:endParaRPr lang="en-US" dirty="0"/>
          </a:p>
        </p:txBody>
      </p:sp>
      <p:sp>
        <p:nvSpPr>
          <p:cNvPr id="3" name="Content Placeholder 2"/>
          <p:cNvSpPr>
            <a:spLocks noGrp="1"/>
          </p:cNvSpPr>
          <p:nvPr>
            <p:ph idx="1"/>
          </p:nvPr>
        </p:nvSpPr>
        <p:spPr>
          <a:xfrm>
            <a:off x="457200" y="990600"/>
            <a:ext cx="8229600" cy="4800601"/>
          </a:xfrm>
        </p:spPr>
        <p:txBody>
          <a:bodyPr>
            <a:normAutofit/>
          </a:bodyPr>
          <a:lstStyle/>
          <a:p>
            <a:r>
              <a:rPr lang="en-US" b="1" dirty="0" smtClean="0"/>
              <a:t>The </a:t>
            </a:r>
            <a:r>
              <a:rPr lang="en-US" b="1" dirty="0"/>
              <a:t>wheel of life</a:t>
            </a:r>
            <a:r>
              <a:rPr lang="en-US" dirty="0"/>
              <a:t> which </a:t>
            </a:r>
            <a:r>
              <a:rPr lang="en-US" dirty="0" smtClean="0"/>
              <a:t>symbolizes </a:t>
            </a:r>
            <a:r>
              <a:rPr lang="en-US" dirty="0"/>
              <a:t>the cycle of life, death and rebirth.</a:t>
            </a:r>
            <a:br>
              <a:rPr lang="en-US" dirty="0"/>
            </a:br>
            <a:r>
              <a:rPr lang="en-US" dirty="0"/>
              <a:t>The eight spokes remind people that the Buddha taught about eight ways of life</a:t>
            </a:r>
            <a:r>
              <a:rPr lang="en-US" dirty="0" smtClean="0"/>
              <a:t>.</a:t>
            </a:r>
          </a:p>
          <a:p>
            <a:endParaRPr lang="en-US" dirty="0" smtClean="0"/>
          </a:p>
          <a:p>
            <a:endParaRPr lang="en-US" dirty="0" smtClean="0"/>
          </a:p>
          <a:p>
            <a:pPr>
              <a:buNone/>
            </a:pPr>
            <a:endParaRPr lang="en-US" dirty="0" smtClean="0"/>
          </a:p>
          <a:p>
            <a:pPr>
              <a:buNone/>
            </a:pPr>
            <a:endParaRPr lang="en-US" dirty="0" smtClean="0"/>
          </a:p>
          <a:p>
            <a:endParaRPr lang="en-US" b="1" dirty="0" smtClean="0"/>
          </a:p>
          <a:p>
            <a:endParaRPr lang="en-US" dirty="0"/>
          </a:p>
        </p:txBody>
      </p:sp>
      <p:pic>
        <p:nvPicPr>
          <p:cNvPr id="16386" name="Picture 2" descr="http://zentocoach.files.wordpress.com/2011/02/life_wheel.gif"/>
          <p:cNvPicPr>
            <a:picLocks noChangeAspect="1" noChangeArrowheads="1"/>
          </p:cNvPicPr>
          <p:nvPr/>
        </p:nvPicPr>
        <p:blipFill>
          <a:blip r:embed="rId2" cstate="print"/>
          <a:srcRect/>
          <a:stretch>
            <a:fillRect/>
          </a:stretch>
        </p:blipFill>
        <p:spPr bwMode="auto">
          <a:xfrm>
            <a:off x="2057400" y="3124200"/>
            <a:ext cx="4343400" cy="315883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symbols of Buddhism? Continued…</a:t>
            </a:r>
            <a:endParaRPr lang="en-US" dirty="0"/>
          </a:p>
        </p:txBody>
      </p:sp>
      <p:sp>
        <p:nvSpPr>
          <p:cNvPr id="3" name="Content Placeholder 2"/>
          <p:cNvSpPr>
            <a:spLocks noGrp="1"/>
          </p:cNvSpPr>
          <p:nvPr>
            <p:ph idx="1"/>
          </p:nvPr>
        </p:nvSpPr>
        <p:spPr/>
        <p:txBody>
          <a:bodyPr/>
          <a:lstStyle/>
          <a:p>
            <a:r>
              <a:rPr lang="en-US" sz="2800" b="1" dirty="0" smtClean="0"/>
              <a:t>The lotus flower</a:t>
            </a:r>
            <a:r>
              <a:rPr lang="en-US" sz="2800" dirty="0" smtClean="0"/>
              <a:t> symbolizes purity and divine birth. The lotus flower grows in mud at the bottom of a pool, but rises above the surface to become a beautiful flower. Buddhist say this is how people should rise above everything which is </a:t>
            </a:r>
            <a:r>
              <a:rPr lang="en-US" sz="2800" dirty="0" err="1" smtClean="0"/>
              <a:t>dukkha</a:t>
            </a:r>
            <a:r>
              <a:rPr lang="en-US" sz="2800" dirty="0" smtClean="0"/>
              <a:t>. A flower may be very beautiful and have a wonderful scent, but it soon withers and dies. This shows that nothing in life is perfect. </a:t>
            </a:r>
          </a:p>
          <a:p>
            <a:endParaRPr lang="en-US" dirty="0"/>
          </a:p>
        </p:txBody>
      </p:sp>
      <p:pic>
        <p:nvPicPr>
          <p:cNvPr id="36866" name="Picture 2" descr="http://www.non-surgicalfacelift.co.uk/resources/lotus-om.jpg"/>
          <p:cNvPicPr>
            <a:picLocks noChangeAspect="1" noChangeArrowheads="1"/>
          </p:cNvPicPr>
          <p:nvPr/>
        </p:nvPicPr>
        <p:blipFill>
          <a:blip r:embed="rId2" cstate="print"/>
          <a:srcRect/>
          <a:stretch>
            <a:fillRect/>
          </a:stretch>
        </p:blipFill>
        <p:spPr bwMode="auto">
          <a:xfrm>
            <a:off x="5334000" y="4800600"/>
            <a:ext cx="1905000" cy="1905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1876</Words>
  <Application>Microsoft Office PowerPoint</Application>
  <PresentationFormat>On-screen Show (4:3)</PresentationFormat>
  <Paragraphs>130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Buddhism  </vt:lpstr>
      <vt:lpstr>Basic Facts about Buddhism</vt:lpstr>
      <vt:lpstr>How is Buddhism different from other religions? </vt:lpstr>
      <vt:lpstr>Who is the founder of Buddhism? </vt:lpstr>
      <vt:lpstr>Why is Siddhartha Gautama so important to Buddhists?</vt:lpstr>
      <vt:lpstr>Who was Siddhartha Gautama? </vt:lpstr>
      <vt:lpstr>Why did Siddhartha Gautama stop being a prince and become a Holy Man? </vt:lpstr>
      <vt:lpstr>What are the symbols of Buddhism?  </vt:lpstr>
      <vt:lpstr>What are the symbols of Buddhism? Continued…</vt:lpstr>
      <vt:lpstr>What are the symbols of Buddhism? Continued…</vt:lpstr>
      <vt:lpstr>Where do Buddhists Worship? </vt:lpstr>
      <vt:lpstr>Buddhist Shrines at Home</vt:lpstr>
      <vt:lpstr>Buddhist Pagoda and Stupa</vt:lpstr>
      <vt:lpstr>How do Buddhists Worship? </vt:lpstr>
      <vt:lpstr>What is Enlightenment and Nirvana / Nibbana? </vt:lpstr>
      <vt:lpstr>Meditation </vt:lpstr>
      <vt:lpstr> What is the sacred text (Holy Book) of Buddhists? </vt:lpstr>
      <vt:lpstr>What do Buddhist believe?</vt:lpstr>
      <vt:lpstr>The Three Jewels </vt:lpstr>
      <vt:lpstr>What did Buddha teach? </vt:lpstr>
      <vt:lpstr>The Three Signs of Being  </vt:lpstr>
      <vt:lpstr> The Four Noble Truths  </vt:lpstr>
      <vt:lpstr>The Noble Eight-Fold Path </vt:lpstr>
      <vt:lpstr>What are the 5 Precepts (morals)? </vt:lpstr>
      <vt:lpstr>What is Karma?  </vt:lpstr>
      <vt:lpstr>Are There Different Types of Buddhism? </vt:lpstr>
    </vt:vector>
  </TitlesOfParts>
  <Company>Lake Shore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jmackewich</dc:creator>
  <cp:lastModifiedBy>jmackewich</cp:lastModifiedBy>
  <cp:revision>55</cp:revision>
  <dcterms:created xsi:type="dcterms:W3CDTF">2012-12-13T18:24:22Z</dcterms:created>
  <dcterms:modified xsi:type="dcterms:W3CDTF">2013-09-26T22:02:59Z</dcterms:modified>
</cp:coreProperties>
</file>